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8" r:id="rId3"/>
    <p:sldId id="571" r:id="rId4"/>
    <p:sldId id="567" r:id="rId5"/>
    <p:sldId id="577" r:id="rId6"/>
    <p:sldId id="570" r:id="rId7"/>
    <p:sldId id="572" r:id="rId8"/>
    <p:sldId id="578" r:id="rId9"/>
    <p:sldId id="574" r:id="rId10"/>
    <p:sldId id="566" r:id="rId11"/>
    <p:sldId id="334" r:id="rId12"/>
    <p:sldId id="305" r:id="rId13"/>
    <p:sldId id="581" r:id="rId14"/>
    <p:sldId id="582" r:id="rId15"/>
    <p:sldId id="583" r:id="rId16"/>
    <p:sldId id="584" r:id="rId17"/>
    <p:sldId id="580" r:id="rId18"/>
    <p:sldId id="336" r:id="rId19"/>
    <p:sldId id="337" r:id="rId20"/>
    <p:sldId id="576" r:id="rId21"/>
    <p:sldId id="306" r:id="rId22"/>
    <p:sldId id="319" r:id="rId23"/>
    <p:sldId id="575" r:id="rId24"/>
    <p:sldId id="585" r:id="rId25"/>
    <p:sldId id="587" r:id="rId26"/>
    <p:sldId id="5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96" y="62"/>
      </p:cViewPr>
      <p:guideLst>
        <p:guide orient="horz" pos="2160"/>
        <p:guide pos="2880"/>
      </p:guideLst>
    </p:cSldViewPr>
  </p:slideViewPr>
  <p:notesTextViewPr>
    <p:cViewPr>
      <p:scale>
        <a:sx n="1" d="1"/>
        <a:sy n="1" d="1"/>
      </p:scale>
      <p:origin x="0" y="0"/>
    </p:cViewPr>
  </p:notesTextViewPr>
  <p:sorterViewPr>
    <p:cViewPr>
      <p:scale>
        <a:sx n="100" d="100"/>
        <a:sy n="100" d="100"/>
      </p:scale>
      <p:origin x="0" y="1560"/>
    </p:cViewPr>
  </p:sorterViewPr>
  <p:notesViewPr>
    <p:cSldViewPr>
      <p:cViewPr varScale="1">
        <p:scale>
          <a:sx n="61" d="100"/>
          <a:sy n="61" d="100"/>
        </p:scale>
        <p:origin x="-2468"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5EB05-929E-4B97-90F2-85786F2F3086}" type="datetimeFigureOut">
              <a:rPr lang="en-NZ" smtClean="0"/>
              <a:t>9/04/2024</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FF496-1CF5-453B-B8B9-AF2B56E6477D}" type="slidenum">
              <a:rPr lang="en-NZ" smtClean="0"/>
              <a:t>‹#›</a:t>
            </a:fld>
            <a:endParaRPr lang="en-NZ"/>
          </a:p>
        </p:txBody>
      </p:sp>
    </p:spTree>
    <p:extLst>
      <p:ext uri="{BB962C8B-B14F-4D97-AF65-F5344CB8AC3E}">
        <p14:creationId xmlns:p14="http://schemas.microsoft.com/office/powerpoint/2010/main" val="139143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SCI pain, CPSP), </a:t>
            </a:r>
          </a:p>
        </p:txBody>
      </p:sp>
      <p:sp>
        <p:nvSpPr>
          <p:cNvPr id="4" name="Slide Number Placeholder 3"/>
          <p:cNvSpPr>
            <a:spLocks noGrp="1"/>
          </p:cNvSpPr>
          <p:nvPr>
            <p:ph type="sldNum" sz="quarter" idx="5"/>
          </p:nvPr>
        </p:nvSpPr>
        <p:spPr/>
        <p:txBody>
          <a:bodyPr/>
          <a:lstStyle/>
          <a:p>
            <a:fld id="{BBFFF496-1CF5-453B-B8B9-AF2B56E6477D}" type="slidenum">
              <a:rPr lang="en-NZ" smtClean="0"/>
              <a:t>10</a:t>
            </a:fld>
            <a:endParaRPr lang="en-NZ"/>
          </a:p>
        </p:txBody>
      </p:sp>
    </p:spTree>
    <p:extLst>
      <p:ext uri="{BB962C8B-B14F-4D97-AF65-F5344CB8AC3E}">
        <p14:creationId xmlns:p14="http://schemas.microsoft.com/office/powerpoint/2010/main" val="3102885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41B64E75-D122-4B3E-8EC1-24B9C4FD3D67}" type="datetimeFigureOut">
              <a:rPr lang="en-NZ" smtClean="0"/>
              <a:t>9/04/2024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146433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1B64E75-D122-4B3E-8EC1-24B9C4FD3D67}" type="datetimeFigureOut">
              <a:rPr lang="en-NZ" smtClean="0"/>
              <a:t>9/04/2024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347448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1B64E75-D122-4B3E-8EC1-24B9C4FD3D67}" type="datetimeFigureOut">
              <a:rPr lang="en-NZ" smtClean="0"/>
              <a:t>9/04/2024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172694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1B64E75-D122-4B3E-8EC1-24B9C4FD3D67}" type="datetimeFigureOut">
              <a:rPr lang="en-NZ" smtClean="0"/>
              <a:t>9/04/2024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173703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64E75-D122-4B3E-8EC1-24B9C4FD3D67}" type="datetimeFigureOut">
              <a:rPr lang="en-NZ" smtClean="0"/>
              <a:t>9/04/2024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199557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41B64E75-D122-4B3E-8EC1-24B9C4FD3D67}" type="datetimeFigureOut">
              <a:rPr lang="en-NZ" smtClean="0"/>
              <a:t>9/04/2024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94353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41B64E75-D122-4B3E-8EC1-24B9C4FD3D67}" type="datetimeFigureOut">
              <a:rPr lang="en-NZ" smtClean="0"/>
              <a:t>9/04/2024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225771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41B64E75-D122-4B3E-8EC1-24B9C4FD3D67}" type="datetimeFigureOut">
              <a:rPr lang="en-NZ" smtClean="0"/>
              <a:t>9/04/2024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322233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64E75-D122-4B3E-8EC1-24B9C4FD3D67}" type="datetimeFigureOut">
              <a:rPr lang="en-NZ" smtClean="0"/>
              <a:t>9/04/2024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265552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64E75-D122-4B3E-8EC1-24B9C4FD3D67}" type="datetimeFigureOut">
              <a:rPr lang="en-NZ" smtClean="0"/>
              <a:t>9/04/2024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127113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64E75-D122-4B3E-8EC1-24B9C4FD3D67}" type="datetimeFigureOut">
              <a:rPr lang="en-NZ" smtClean="0"/>
              <a:t>9/04/2024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4344947-5191-4841-920F-AFDD78EEFB95}" type="slidenum">
              <a:rPr lang="en-NZ" smtClean="0"/>
              <a:t>‹#›</a:t>
            </a:fld>
            <a:endParaRPr lang="en-NZ"/>
          </a:p>
        </p:txBody>
      </p:sp>
    </p:spTree>
    <p:extLst>
      <p:ext uri="{BB962C8B-B14F-4D97-AF65-F5344CB8AC3E}">
        <p14:creationId xmlns:p14="http://schemas.microsoft.com/office/powerpoint/2010/main" val="369983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64E75-D122-4B3E-8EC1-24B9C4FD3D67}" type="datetimeFigureOut">
              <a:rPr lang="en-NZ" smtClean="0"/>
              <a:t>9/04/2024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44947-5191-4841-920F-AFDD78EEFB95}" type="slidenum">
              <a:rPr lang="en-NZ" smtClean="0"/>
              <a:t>‹#›</a:t>
            </a:fld>
            <a:endParaRPr lang="en-NZ"/>
          </a:p>
        </p:txBody>
      </p:sp>
    </p:spTree>
    <p:extLst>
      <p:ext uri="{BB962C8B-B14F-4D97-AF65-F5344CB8AC3E}">
        <p14:creationId xmlns:p14="http://schemas.microsoft.com/office/powerpoint/2010/main" val="6362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ink.springer.com/journal/11910" TargetMode="External"/><Relationship Id="rId2" Type="http://schemas.openxmlformats.org/officeDocument/2006/relationships/hyperlink" Target="http://rdcu.be/GRh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link.springer.com/journal/119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48"/>
            <a:ext cx="8496944" cy="3384376"/>
          </a:xfrm>
        </p:spPr>
        <p:txBody>
          <a:bodyPr>
            <a:normAutofit/>
          </a:bodyPr>
          <a:lstStyle/>
          <a:p>
            <a:r>
              <a:rPr lang="en-NZ" sz="4000" b="1" dirty="0">
                <a:solidFill>
                  <a:srgbClr val="00B050"/>
                </a:solidFill>
              </a:rPr>
              <a:t>Multiple Sclerosis and Pain </a:t>
            </a:r>
            <a:br>
              <a:rPr lang="en-NZ" dirty="0">
                <a:solidFill>
                  <a:srgbClr val="00B050"/>
                </a:solidFill>
              </a:rPr>
            </a:br>
            <a:br>
              <a:rPr lang="en-NZ" sz="3600" b="1" dirty="0">
                <a:solidFill>
                  <a:srgbClr val="00B050"/>
                </a:solidFill>
              </a:rPr>
            </a:br>
            <a:r>
              <a:rPr lang="en-NZ" sz="3600" b="1" dirty="0">
                <a:solidFill>
                  <a:srgbClr val="C00000"/>
                </a:solidFill>
              </a:rPr>
              <a:t>MS Society</a:t>
            </a:r>
            <a:br>
              <a:rPr lang="en-NZ" sz="3600" b="1" dirty="0">
                <a:solidFill>
                  <a:srgbClr val="C00000"/>
                </a:solidFill>
              </a:rPr>
            </a:br>
            <a:br>
              <a:rPr lang="en-NZ" sz="1100" b="1" dirty="0">
                <a:solidFill>
                  <a:srgbClr val="C00000"/>
                </a:solidFill>
              </a:rPr>
            </a:br>
            <a:r>
              <a:rPr lang="en-NZ" sz="3600" b="1" dirty="0">
                <a:solidFill>
                  <a:srgbClr val="C00000"/>
                </a:solidFill>
              </a:rPr>
              <a:t>9.4.24</a:t>
            </a:r>
          </a:p>
        </p:txBody>
      </p:sp>
      <p:sp>
        <p:nvSpPr>
          <p:cNvPr id="3" name="Subtitle 2"/>
          <p:cNvSpPr>
            <a:spLocks noGrp="1"/>
          </p:cNvSpPr>
          <p:nvPr>
            <p:ph type="subTitle" idx="1"/>
          </p:nvPr>
        </p:nvSpPr>
        <p:spPr>
          <a:xfrm>
            <a:off x="755576" y="3789040"/>
            <a:ext cx="7632848" cy="2520280"/>
          </a:xfrm>
        </p:spPr>
        <p:txBody>
          <a:bodyPr>
            <a:normAutofit lnSpcReduction="10000"/>
          </a:bodyPr>
          <a:lstStyle/>
          <a:p>
            <a:r>
              <a:rPr lang="en-NZ" dirty="0">
                <a:solidFill>
                  <a:schemeClr val="tx1"/>
                </a:solidFill>
              </a:rPr>
              <a:t>Simon Goss, Senior Clinical Psychologist</a:t>
            </a:r>
          </a:p>
          <a:p>
            <a:r>
              <a:rPr lang="en-NZ" sz="2200" dirty="0">
                <a:solidFill>
                  <a:schemeClr val="tx1"/>
                </a:solidFill>
              </a:rPr>
              <a:t>Pain Management Centre, Burwood Hospital, Christchurch</a:t>
            </a:r>
          </a:p>
          <a:p>
            <a:endParaRPr lang="en-NZ" dirty="0">
              <a:solidFill>
                <a:schemeClr val="tx1"/>
              </a:solidFill>
            </a:endParaRPr>
          </a:p>
          <a:p>
            <a:r>
              <a:rPr lang="en-NZ" dirty="0">
                <a:solidFill>
                  <a:schemeClr val="tx1"/>
                </a:solidFill>
              </a:rPr>
              <a:t>John </a:t>
            </a:r>
            <a:r>
              <a:rPr lang="en-NZ" dirty="0" err="1">
                <a:solidFill>
                  <a:schemeClr val="tx1"/>
                </a:solidFill>
              </a:rPr>
              <a:t>Alchin</a:t>
            </a:r>
            <a:r>
              <a:rPr lang="en-NZ" dirty="0">
                <a:solidFill>
                  <a:schemeClr val="tx1"/>
                </a:solidFill>
              </a:rPr>
              <a:t>, Pain Medicine Specialist</a:t>
            </a:r>
          </a:p>
          <a:p>
            <a:r>
              <a:rPr lang="en-NZ" sz="2200" dirty="0">
                <a:solidFill>
                  <a:schemeClr val="tx1"/>
                </a:solidFill>
              </a:rPr>
              <a:t>Ex-Pain Management Centre, Burwood Hospital, Christchurch</a:t>
            </a:r>
          </a:p>
        </p:txBody>
      </p:sp>
    </p:spTree>
    <p:extLst>
      <p:ext uri="{BB962C8B-B14F-4D97-AF65-F5344CB8AC3E}">
        <p14:creationId xmlns:p14="http://schemas.microsoft.com/office/powerpoint/2010/main" val="13438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46F0234C-8E08-4CC0-ADF5-5D17592BCB28}"/>
              </a:ext>
            </a:extLst>
          </p:cNvPr>
          <p:cNvSpPr>
            <a:spLocks noGrp="1"/>
          </p:cNvSpPr>
          <p:nvPr>
            <p:ph type="title"/>
          </p:nvPr>
        </p:nvSpPr>
        <p:spPr>
          <a:xfrm>
            <a:off x="468313" y="-458788"/>
            <a:ext cx="7991475" cy="142875"/>
          </a:xfrm>
        </p:spPr>
        <p:txBody>
          <a:bodyPr>
            <a:normAutofit fontScale="90000"/>
          </a:bodyPr>
          <a:lstStyle/>
          <a:p>
            <a:pPr>
              <a:defRPr/>
            </a:pPr>
            <a:endParaRPr lang="en-NZ" altLang="en-US" dirty="0"/>
          </a:p>
        </p:txBody>
      </p:sp>
      <p:sp>
        <p:nvSpPr>
          <p:cNvPr id="3" name="Content Placeholder 2">
            <a:extLst>
              <a:ext uri="{FF2B5EF4-FFF2-40B4-BE49-F238E27FC236}">
                <a16:creationId xmlns:a16="http://schemas.microsoft.com/office/drawing/2014/main" id="{93CFBB1E-1BEF-464A-B6DC-FD27756FB870}"/>
              </a:ext>
            </a:extLst>
          </p:cNvPr>
          <p:cNvSpPr>
            <a:spLocks noGrp="1"/>
          </p:cNvSpPr>
          <p:nvPr>
            <p:ph idx="1"/>
          </p:nvPr>
        </p:nvSpPr>
        <p:spPr>
          <a:xfrm>
            <a:off x="0" y="0"/>
            <a:ext cx="9144000" cy="6858000"/>
          </a:xfrm>
        </p:spPr>
        <p:txBody>
          <a:bodyPr>
            <a:normAutofit fontScale="92500" lnSpcReduction="20000"/>
          </a:bodyPr>
          <a:lstStyle/>
          <a:p>
            <a:pPr marL="0" indent="0" algn="ctr">
              <a:buFont typeface="Arial" panose="020B0604020202020204" pitchFamily="34" charset="0"/>
              <a:buNone/>
              <a:defRPr/>
            </a:pPr>
            <a:r>
              <a:rPr lang="en-NZ" sz="3000" b="1" dirty="0">
                <a:solidFill>
                  <a:srgbClr val="00B050"/>
                </a:solidFill>
              </a:rPr>
              <a:t>NP.  Strong Recommendations – 1</a:t>
            </a:r>
            <a:r>
              <a:rPr lang="en-NZ" sz="3000" b="1" baseline="30000" dirty="0">
                <a:solidFill>
                  <a:srgbClr val="00B050"/>
                </a:solidFill>
              </a:rPr>
              <a:t>st</a:t>
            </a:r>
            <a:r>
              <a:rPr lang="en-NZ" sz="3000" b="1" dirty="0">
                <a:solidFill>
                  <a:srgbClr val="00B050"/>
                </a:solidFill>
              </a:rPr>
              <a:t>-Line</a:t>
            </a:r>
          </a:p>
          <a:p>
            <a:pPr marL="0" indent="0">
              <a:buFont typeface="Arial" panose="020B0604020202020204" pitchFamily="34" charset="0"/>
              <a:buNone/>
              <a:defRPr/>
            </a:pPr>
            <a:r>
              <a:rPr lang="en-NZ" sz="2800" dirty="0"/>
              <a:t>                                    </a:t>
            </a:r>
            <a:r>
              <a:rPr lang="en-NZ" sz="2800" u="sng" dirty="0"/>
              <a:t>Dose</a:t>
            </a:r>
            <a:r>
              <a:rPr lang="en-NZ" sz="2800" dirty="0"/>
              <a:t> (mg/day)         </a:t>
            </a:r>
            <a:r>
              <a:rPr lang="en-NZ" sz="2800" u="sng" dirty="0"/>
              <a:t>NNT</a:t>
            </a:r>
            <a:r>
              <a:rPr lang="en-NZ" sz="2800" dirty="0"/>
              <a:t>   </a:t>
            </a:r>
          </a:p>
          <a:p>
            <a:pPr>
              <a:defRPr/>
            </a:pPr>
            <a:r>
              <a:rPr lang="en-NZ" sz="2800" b="1" dirty="0">
                <a:solidFill>
                  <a:srgbClr val="FF0000"/>
                </a:solidFill>
              </a:rPr>
              <a:t>Tricyclic ADs</a:t>
            </a:r>
            <a:r>
              <a:rPr lang="en-NZ" sz="2800" dirty="0"/>
              <a:t>           25-150                       3.6</a:t>
            </a:r>
          </a:p>
          <a:p>
            <a:pPr marL="0" lvl="1" indent="0">
              <a:buFont typeface="Arial" charset="0"/>
              <a:buNone/>
              <a:defRPr/>
            </a:pPr>
            <a:r>
              <a:rPr lang="en-NZ" dirty="0"/>
              <a:t>Nortriptyline (fewer side-effects than amitriptyline)</a:t>
            </a:r>
          </a:p>
          <a:p>
            <a:pPr>
              <a:defRPr/>
            </a:pPr>
            <a:r>
              <a:rPr lang="en-NZ" sz="2800" b="1" dirty="0">
                <a:solidFill>
                  <a:srgbClr val="FF0000"/>
                </a:solidFill>
              </a:rPr>
              <a:t>Gabapentin</a:t>
            </a:r>
            <a:r>
              <a:rPr lang="en-NZ" sz="2800" dirty="0"/>
              <a:t>        1200-3600                    7.2  </a:t>
            </a:r>
          </a:p>
          <a:p>
            <a:pPr>
              <a:defRPr/>
            </a:pPr>
            <a:r>
              <a:rPr lang="en-NZ" sz="2800" b="1" dirty="0" err="1">
                <a:solidFill>
                  <a:srgbClr val="FF0000"/>
                </a:solidFill>
              </a:rPr>
              <a:t>Pregabalin</a:t>
            </a:r>
            <a:r>
              <a:rPr lang="en-NZ" sz="2800" dirty="0"/>
              <a:t>            300-600                       7.7</a:t>
            </a:r>
          </a:p>
          <a:p>
            <a:pPr>
              <a:defRPr/>
            </a:pPr>
            <a:r>
              <a:rPr lang="en-NZ" sz="2800" b="1" dirty="0">
                <a:solidFill>
                  <a:srgbClr val="FF0000"/>
                </a:solidFill>
              </a:rPr>
              <a:t>Duloxetine</a:t>
            </a:r>
            <a:r>
              <a:rPr lang="en-NZ" sz="2800" dirty="0"/>
              <a:t>              60-120                       6.4</a:t>
            </a:r>
            <a:r>
              <a:rPr lang="en-NZ" sz="2800" i="1" dirty="0">
                <a:solidFill>
                  <a:srgbClr val="0070C0"/>
                </a:solidFill>
              </a:rPr>
              <a:t> (not funded)</a:t>
            </a:r>
            <a:endParaRPr lang="en-NZ" sz="2800" dirty="0"/>
          </a:p>
          <a:p>
            <a:pPr>
              <a:defRPr/>
            </a:pPr>
            <a:r>
              <a:rPr lang="en-NZ" sz="2800" b="1" dirty="0">
                <a:solidFill>
                  <a:srgbClr val="FF0000"/>
                </a:solidFill>
              </a:rPr>
              <a:t>Venlafaxine</a:t>
            </a:r>
            <a:r>
              <a:rPr lang="en-NZ" sz="2800" dirty="0"/>
              <a:t>           150-225                       6.4</a:t>
            </a:r>
          </a:p>
          <a:p>
            <a:pPr marL="0" indent="0">
              <a:buFont typeface="Arial" panose="020B0604020202020204" pitchFamily="34" charset="0"/>
              <a:buNone/>
              <a:defRPr/>
            </a:pPr>
            <a:r>
              <a:rPr lang="en-NZ" sz="2800" dirty="0" err="1"/>
              <a:t>Ie</a:t>
            </a:r>
            <a:r>
              <a:rPr lang="en-NZ" sz="2800" dirty="0"/>
              <a:t>, 3 classes of 1</a:t>
            </a:r>
            <a:r>
              <a:rPr lang="en-NZ" sz="2800" baseline="30000" dirty="0"/>
              <a:t>st</a:t>
            </a:r>
            <a:r>
              <a:rPr lang="en-NZ" sz="2800" dirty="0"/>
              <a:t>-line pharmacotherapy for NP:</a:t>
            </a:r>
          </a:p>
          <a:p>
            <a:pPr>
              <a:defRPr/>
            </a:pPr>
            <a:r>
              <a:rPr lang="en-NZ" sz="2800" dirty="0"/>
              <a:t>TCAs, </a:t>
            </a:r>
            <a:r>
              <a:rPr lang="en-NZ" sz="2800" dirty="0" err="1"/>
              <a:t>gabapentinoids</a:t>
            </a:r>
            <a:r>
              <a:rPr lang="en-NZ" sz="2800" dirty="0"/>
              <a:t>, SNRIs</a:t>
            </a:r>
          </a:p>
          <a:p>
            <a:pPr marL="0" indent="0">
              <a:buFont typeface="Arial" panose="020B0604020202020204" pitchFamily="34" charset="0"/>
              <a:buNone/>
              <a:defRPr/>
            </a:pPr>
            <a:endParaRPr lang="en-NZ" sz="1100" u="sng" dirty="0"/>
          </a:p>
          <a:p>
            <a:pPr marL="0" indent="0" algn="ctr">
              <a:buFont typeface="Arial" panose="020B0604020202020204" pitchFamily="34" charset="0"/>
              <a:buNone/>
              <a:defRPr/>
            </a:pPr>
            <a:r>
              <a:rPr lang="en-NZ" sz="2400" u="sng" dirty="0"/>
              <a:t>(Finnerup NB et al</a:t>
            </a:r>
            <a:r>
              <a:rPr lang="en-NZ" sz="2400" dirty="0"/>
              <a:t>: “Pharmacotherapy for neuropathic pain in adults: a systematic review &amp; meta-analysis”. </a:t>
            </a:r>
            <a:r>
              <a:rPr lang="en-NZ" sz="2400" i="1" dirty="0"/>
              <a:t>Lancet </a:t>
            </a:r>
            <a:r>
              <a:rPr lang="en-NZ" sz="2400" i="1" dirty="0" err="1"/>
              <a:t>Neurol</a:t>
            </a:r>
            <a:r>
              <a:rPr lang="en-NZ" sz="2400" dirty="0"/>
              <a:t>, Feb 2015; 162–73)</a:t>
            </a:r>
          </a:p>
          <a:p>
            <a:pPr marL="0" indent="0">
              <a:buNone/>
              <a:defRPr/>
            </a:pPr>
            <a:endParaRPr lang="en-NZ" sz="900" u="sng" dirty="0"/>
          </a:p>
          <a:p>
            <a:pPr marL="0" indent="0">
              <a:buNone/>
              <a:defRPr/>
            </a:pPr>
            <a:r>
              <a:rPr lang="en-NZ" sz="2600" u="sng" dirty="0"/>
              <a:t>NB</a:t>
            </a:r>
            <a:r>
              <a:rPr lang="en-NZ" sz="2600" dirty="0"/>
              <a:t>: for Central NP: evidence for </a:t>
            </a:r>
            <a:r>
              <a:rPr lang="en-NZ" sz="2600" u="sng" dirty="0"/>
              <a:t>duloxetine</a:t>
            </a:r>
            <a:r>
              <a:rPr lang="en-NZ" sz="2600" dirty="0"/>
              <a:t> (60 mg/d </a:t>
            </a:r>
            <a:r>
              <a:rPr lang="en-US" sz="2600" dirty="0"/>
              <a:t>for MS-related neuropathic pain – </a:t>
            </a:r>
            <a:r>
              <a:rPr lang="en-US" sz="2600" i="1" dirty="0"/>
              <a:t>? venlafaxine?</a:t>
            </a:r>
            <a:r>
              <a:rPr lang="en-US" sz="2600" dirty="0"/>
              <a:t>)</a:t>
            </a:r>
            <a:r>
              <a:rPr lang="en-NZ" sz="2600" dirty="0"/>
              <a:t>, </a:t>
            </a:r>
            <a:r>
              <a:rPr lang="en-NZ" sz="2600" u="sng" dirty="0"/>
              <a:t>pregabalin</a:t>
            </a:r>
            <a:r>
              <a:rPr lang="en-NZ" sz="2600" dirty="0"/>
              <a:t> (SCI pain), </a:t>
            </a:r>
            <a:r>
              <a:rPr lang="en-NZ" sz="2600" u="sng" dirty="0"/>
              <a:t>lamotrigine</a:t>
            </a:r>
            <a:r>
              <a:rPr lang="en-NZ" sz="2600" dirty="0"/>
              <a:t> (SCI, CPSP), </a:t>
            </a:r>
            <a:r>
              <a:rPr lang="en-NZ" sz="2600" u="sng" dirty="0"/>
              <a:t>amitriptyline</a:t>
            </a:r>
            <a:r>
              <a:rPr lang="en-NZ" sz="2600" dirty="0"/>
              <a:t> (CPSP) </a:t>
            </a:r>
          </a:p>
          <a:p>
            <a:pPr marL="0" indent="0">
              <a:buNone/>
              <a:defRPr/>
            </a:pPr>
            <a:endParaRPr lang="en-NZ" sz="1100" dirty="0"/>
          </a:p>
          <a:p>
            <a:pPr marL="0" indent="0" algn="ctr">
              <a:buNone/>
              <a:defRPr/>
            </a:pPr>
            <a:r>
              <a:rPr lang="en-NZ" sz="2200" dirty="0"/>
              <a:t>(</a:t>
            </a:r>
            <a:r>
              <a:rPr lang="en-US" sz="2200" u="sng" dirty="0"/>
              <a:t>Watson JC, Sandroni P</a:t>
            </a:r>
            <a:r>
              <a:rPr lang="en-US" sz="2200" dirty="0"/>
              <a:t>:</a:t>
            </a:r>
            <a:r>
              <a:rPr lang="en-NZ" sz="2200" dirty="0"/>
              <a:t> “Central Neuropathic Pain Syndromes”; </a:t>
            </a:r>
          </a:p>
          <a:p>
            <a:pPr marL="0" indent="0" algn="ctr">
              <a:buNone/>
              <a:defRPr/>
            </a:pPr>
            <a:r>
              <a:rPr lang="es-ES" sz="2200" i="1" dirty="0"/>
              <a:t>Mayo Clin </a:t>
            </a:r>
            <a:r>
              <a:rPr lang="es-ES" sz="2200" i="1" dirty="0" err="1"/>
              <a:t>Proc</a:t>
            </a:r>
            <a:r>
              <a:rPr lang="es-ES" sz="2200" dirty="0"/>
              <a:t>. 2016; 91(3): 372-385)</a:t>
            </a:r>
            <a:endParaRPr lang="en-NZ" sz="3600" dirty="0"/>
          </a:p>
        </p:txBody>
      </p:sp>
    </p:spTree>
    <p:extLst>
      <p:ext uri="{BB962C8B-B14F-4D97-AF65-F5344CB8AC3E}">
        <p14:creationId xmlns:p14="http://schemas.microsoft.com/office/powerpoint/2010/main" val="2483681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0" y="0"/>
            <a:ext cx="9144000" cy="45719"/>
          </a:xfrm>
        </p:spPr>
        <p:txBody>
          <a:bodyPr>
            <a:normAutofit fontScale="90000"/>
          </a:bodyPr>
          <a:lstStyle/>
          <a:p>
            <a:endParaRPr lang="en-NZ" altLang="en-US" dirty="0"/>
          </a:p>
        </p:txBody>
      </p:sp>
      <p:sp>
        <p:nvSpPr>
          <p:cNvPr id="3" name="Content Placeholder 2"/>
          <p:cNvSpPr>
            <a:spLocks noGrp="1"/>
          </p:cNvSpPr>
          <p:nvPr>
            <p:ph idx="1"/>
          </p:nvPr>
        </p:nvSpPr>
        <p:spPr>
          <a:xfrm>
            <a:off x="0" y="116632"/>
            <a:ext cx="9036496" cy="6741368"/>
          </a:xfrm>
        </p:spPr>
        <p:txBody>
          <a:bodyPr>
            <a:normAutofit/>
          </a:bodyPr>
          <a:lstStyle/>
          <a:p>
            <a:pPr marL="0" indent="0" algn="ctr">
              <a:buNone/>
              <a:defRPr/>
            </a:pPr>
            <a:r>
              <a:rPr lang="en-NZ" sz="4300" b="1" dirty="0">
                <a:solidFill>
                  <a:srgbClr val="C00000"/>
                </a:solidFill>
              </a:rPr>
              <a:t>Recommendations </a:t>
            </a:r>
            <a:r>
              <a:rPr lang="en-NZ" sz="4300" b="1" u="sng" dirty="0">
                <a:solidFill>
                  <a:srgbClr val="C00000"/>
                </a:solidFill>
              </a:rPr>
              <a:t>against</a:t>
            </a:r>
            <a:r>
              <a:rPr lang="en-NZ" sz="4300" b="1" dirty="0">
                <a:solidFill>
                  <a:srgbClr val="C00000"/>
                </a:solidFill>
              </a:rPr>
              <a:t> use:</a:t>
            </a:r>
          </a:p>
          <a:p>
            <a:pPr marL="0" indent="0" algn="ctr">
              <a:buNone/>
              <a:defRPr/>
            </a:pPr>
            <a:r>
              <a:rPr lang="en-NZ" sz="2800" dirty="0"/>
              <a:t>(Negative Trials &amp;/or Safety Concerns)</a:t>
            </a:r>
            <a:endParaRPr lang="en-NZ" sz="2800" b="1" dirty="0">
              <a:solidFill>
                <a:schemeClr val="tx2">
                  <a:lumMod val="75000"/>
                </a:schemeClr>
              </a:solidFill>
            </a:endParaRPr>
          </a:p>
          <a:p>
            <a:pPr marL="0" indent="0" algn="ctr">
              <a:buNone/>
              <a:defRPr/>
            </a:pPr>
            <a:r>
              <a:rPr lang="en-NZ" sz="3900" b="1" dirty="0">
                <a:solidFill>
                  <a:schemeClr val="tx2">
                    <a:lumMod val="75000"/>
                  </a:schemeClr>
                </a:solidFill>
              </a:rPr>
              <a:t>Weak recommendation </a:t>
            </a:r>
            <a:r>
              <a:rPr lang="en-NZ" sz="3900" b="1" u="sng" dirty="0">
                <a:solidFill>
                  <a:schemeClr val="tx2">
                    <a:lumMod val="75000"/>
                  </a:schemeClr>
                </a:solidFill>
              </a:rPr>
              <a:t>against</a:t>
            </a:r>
            <a:r>
              <a:rPr lang="en-NZ" sz="3900" b="1" dirty="0">
                <a:solidFill>
                  <a:schemeClr val="tx2">
                    <a:lumMod val="75000"/>
                  </a:schemeClr>
                </a:solidFill>
              </a:rPr>
              <a:t> use:</a:t>
            </a:r>
          </a:p>
          <a:p>
            <a:pPr>
              <a:defRPr/>
            </a:pPr>
            <a:r>
              <a:rPr lang="en-NZ" sz="3600" b="1" dirty="0">
                <a:solidFill>
                  <a:srgbClr val="00B050"/>
                </a:solidFill>
              </a:rPr>
              <a:t>Cannabinoids</a:t>
            </a:r>
            <a:r>
              <a:rPr lang="en-NZ" sz="3600" dirty="0"/>
              <a:t>  </a:t>
            </a:r>
          </a:p>
          <a:p>
            <a:pPr marL="0" indent="0" algn="ctr">
              <a:buNone/>
              <a:defRPr/>
            </a:pPr>
            <a:r>
              <a:rPr lang="en-NZ" sz="3600" dirty="0"/>
              <a:t>Why?  </a:t>
            </a:r>
          </a:p>
          <a:p>
            <a:pPr marL="0" indent="0" algn="ctr">
              <a:buNone/>
              <a:defRPr/>
            </a:pPr>
            <a:r>
              <a:rPr lang="en-NZ" sz="3600" dirty="0"/>
              <a:t>“</a:t>
            </a:r>
            <a:r>
              <a:rPr lang="en-NZ" sz="3600" b="1" i="1" dirty="0">
                <a:solidFill>
                  <a:srgbClr val="C00000"/>
                </a:solidFill>
              </a:rPr>
              <a:t>negative results, potential misuse, diversion, &amp; long-term mental health risks</a:t>
            </a:r>
            <a:r>
              <a:rPr lang="en-NZ" sz="3600" dirty="0"/>
              <a:t>”</a:t>
            </a:r>
          </a:p>
          <a:p>
            <a:pPr marL="0" indent="0" algn="ctr">
              <a:buNone/>
              <a:defRPr/>
            </a:pPr>
            <a:endParaRPr lang="en-NZ" sz="3600" dirty="0"/>
          </a:p>
          <a:p>
            <a:pPr marL="0" indent="0" algn="ctr">
              <a:buNone/>
              <a:defRPr/>
            </a:pPr>
            <a:r>
              <a:rPr lang="en-NZ" sz="2400" u="sng" dirty="0" err="1"/>
              <a:t>Finnerup</a:t>
            </a:r>
            <a:r>
              <a:rPr lang="en-NZ" sz="2400" u="sng" dirty="0"/>
              <a:t> NB et al</a:t>
            </a:r>
            <a:r>
              <a:rPr lang="en-NZ" sz="2400" dirty="0"/>
              <a:t>: “Pharmacotherapy for neuropathic pain in adults: a systematic review &amp; meta-analysis”. </a:t>
            </a:r>
            <a:r>
              <a:rPr lang="en-NZ" sz="2400" i="1" dirty="0"/>
              <a:t>Lancet </a:t>
            </a:r>
            <a:r>
              <a:rPr lang="en-NZ" sz="2400" i="1" dirty="0" err="1"/>
              <a:t>Neurol</a:t>
            </a:r>
            <a:r>
              <a:rPr lang="en-NZ" sz="2400" dirty="0"/>
              <a:t>, Feb 2015; 162–73</a:t>
            </a:r>
          </a:p>
        </p:txBody>
      </p:sp>
    </p:spTree>
    <p:extLst>
      <p:ext uri="{BB962C8B-B14F-4D97-AF65-F5344CB8AC3E}">
        <p14:creationId xmlns:p14="http://schemas.microsoft.com/office/powerpoint/2010/main" val="242518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0"/>
            <a:ext cx="9036496" cy="1196752"/>
          </a:xfrm>
        </p:spPr>
        <p:txBody>
          <a:bodyPr>
            <a:normAutofit/>
          </a:bodyPr>
          <a:lstStyle/>
          <a:p>
            <a:r>
              <a:rPr lang="en-NZ" altLang="en-US" sz="2400" b="1" dirty="0">
                <a:solidFill>
                  <a:srgbClr val="00B050"/>
                </a:solidFill>
              </a:rPr>
              <a:t>Cochrane Review, 2018:</a:t>
            </a:r>
            <a:br>
              <a:rPr lang="en-NZ" altLang="en-US" sz="2400" b="1" dirty="0">
                <a:solidFill>
                  <a:srgbClr val="00B050"/>
                </a:solidFill>
              </a:rPr>
            </a:br>
            <a:r>
              <a:rPr lang="en-NZ" altLang="en-US" sz="2400" b="1" dirty="0">
                <a:solidFill>
                  <a:srgbClr val="00B050"/>
                </a:solidFill>
              </a:rPr>
              <a:t>“Cannabis-Based Medicines for Chronic Neuropathic Pain in Adults”</a:t>
            </a:r>
          </a:p>
        </p:txBody>
      </p:sp>
      <p:sp>
        <p:nvSpPr>
          <p:cNvPr id="48131" name="Content Placeholder 2"/>
          <p:cNvSpPr>
            <a:spLocks noGrp="1"/>
          </p:cNvSpPr>
          <p:nvPr>
            <p:ph idx="1"/>
          </p:nvPr>
        </p:nvSpPr>
        <p:spPr>
          <a:xfrm>
            <a:off x="0" y="1268760"/>
            <a:ext cx="9144000" cy="5589240"/>
          </a:xfrm>
        </p:spPr>
        <p:txBody>
          <a:bodyPr>
            <a:normAutofit lnSpcReduction="10000"/>
          </a:bodyPr>
          <a:lstStyle/>
          <a:p>
            <a:r>
              <a:rPr lang="en-NZ" u="sng" dirty="0"/>
              <a:t>50% or greater pain relief</a:t>
            </a:r>
            <a:r>
              <a:rPr lang="en-NZ" dirty="0"/>
              <a:t>: 21% (vs placebo 17%): NNTB = 20</a:t>
            </a:r>
          </a:p>
          <a:p>
            <a:r>
              <a:rPr lang="en-NZ" dirty="0"/>
              <a:t>30% or greater pain relief: 39% (vs placebo 33%)</a:t>
            </a:r>
          </a:p>
          <a:p>
            <a:r>
              <a:rPr lang="en-NZ" dirty="0"/>
              <a:t>10% (vs 5%) withdrew from trial due to AE’s.  </a:t>
            </a:r>
          </a:p>
          <a:p>
            <a:r>
              <a:rPr lang="en-NZ" dirty="0"/>
              <a:t>“May increase nervous system adverse events” (61%)  vs placebo (29%). NNTH = 3</a:t>
            </a:r>
          </a:p>
          <a:p>
            <a:r>
              <a:rPr lang="en-NZ" dirty="0"/>
              <a:t>“Psychiatric disorders” in 17% using cannabis-based medicines (vs 5% on placebo).  NNTH = 10</a:t>
            </a:r>
          </a:p>
          <a:p>
            <a:r>
              <a:rPr lang="en-NZ" altLang="en-US" u="sng" dirty="0"/>
              <a:t>Conclusion</a:t>
            </a:r>
            <a:r>
              <a:rPr lang="en-NZ" altLang="en-US" dirty="0"/>
              <a:t>: “potential benefits of cannabis-based medicine in chronic neuropathic pain might be outweighed by their potential harms.”  </a:t>
            </a:r>
            <a:endParaRPr lang="en-NZ" dirty="0"/>
          </a:p>
        </p:txBody>
      </p:sp>
    </p:spTree>
    <p:extLst>
      <p:ext uri="{BB962C8B-B14F-4D97-AF65-F5344CB8AC3E}">
        <p14:creationId xmlns:p14="http://schemas.microsoft.com/office/powerpoint/2010/main" val="270220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0"/>
            <a:ext cx="9109075" cy="1417638"/>
          </a:xfrm>
        </p:spPr>
        <p:txBody>
          <a:bodyPr>
            <a:noAutofit/>
          </a:bodyPr>
          <a:lstStyle/>
          <a:p>
            <a:r>
              <a:rPr lang="en-US" altLang="en-US" sz="2400" b="1" dirty="0">
                <a:solidFill>
                  <a:srgbClr val="00B050"/>
                </a:solidFill>
              </a:rPr>
              <a:t>“Cannabis &amp; Cannabinoids for the Treatment of People with Chronic Non-Cancer Pain Conditions: a Systematic Review &amp; Meta-Analysis of Controlled </a:t>
            </a:r>
            <a:r>
              <a:rPr lang="en-NZ" altLang="en-US" sz="2400" b="1" dirty="0">
                <a:solidFill>
                  <a:srgbClr val="00B050"/>
                </a:solidFill>
              </a:rPr>
              <a:t>&amp; Observational Studies”; Stockings E et al: </a:t>
            </a:r>
            <a:r>
              <a:rPr lang="en-NZ" altLang="en-US" sz="2400" b="1" i="1" dirty="0">
                <a:solidFill>
                  <a:srgbClr val="00B050"/>
                </a:solidFill>
              </a:rPr>
              <a:t>Pain</a:t>
            </a:r>
            <a:r>
              <a:rPr lang="en-NZ" altLang="en-US" sz="2400" b="1" dirty="0">
                <a:solidFill>
                  <a:srgbClr val="00B050"/>
                </a:solidFill>
              </a:rPr>
              <a:t> October 2018</a:t>
            </a:r>
            <a:endParaRPr lang="en-NZ" altLang="en-US" sz="2400" dirty="0"/>
          </a:p>
        </p:txBody>
      </p:sp>
      <p:sp>
        <p:nvSpPr>
          <p:cNvPr id="43011" name="Content Placeholder 2"/>
          <p:cNvSpPr>
            <a:spLocks noGrp="1"/>
          </p:cNvSpPr>
          <p:nvPr>
            <p:ph idx="1"/>
          </p:nvPr>
        </p:nvSpPr>
        <p:spPr>
          <a:xfrm>
            <a:off x="0" y="1417638"/>
            <a:ext cx="9109075" cy="5440362"/>
          </a:xfrm>
        </p:spPr>
        <p:txBody>
          <a:bodyPr/>
          <a:lstStyle/>
          <a:p>
            <a:r>
              <a:rPr lang="en-US" altLang="en-US" dirty="0"/>
              <a:t>91 publications with 104 studies were eligible (n = 9958 participants), including </a:t>
            </a:r>
          </a:p>
          <a:p>
            <a:pPr lvl="1"/>
            <a:r>
              <a:rPr lang="en-US" altLang="en-US" dirty="0"/>
              <a:t>47 RCTs </a:t>
            </a:r>
          </a:p>
          <a:p>
            <a:pPr lvl="1"/>
            <a:r>
              <a:rPr lang="en-US" altLang="en-US" dirty="0"/>
              <a:t>57 observational studies. </a:t>
            </a:r>
          </a:p>
          <a:p>
            <a:r>
              <a:rPr lang="en-US" altLang="en-US" b="1" dirty="0">
                <a:solidFill>
                  <a:srgbClr val="FF0000"/>
                </a:solidFill>
              </a:rPr>
              <a:t>Neuropathic pain – 48 studies </a:t>
            </a:r>
            <a:endParaRPr lang="en-US" altLang="en-US" b="1" dirty="0"/>
          </a:p>
          <a:p>
            <a:r>
              <a:rPr lang="en-US" altLang="en-US" dirty="0"/>
              <a:t>Fibromyalgia – 7 studies </a:t>
            </a:r>
          </a:p>
          <a:p>
            <a:r>
              <a:rPr lang="en-US" altLang="en-US" dirty="0"/>
              <a:t>Rheumatoid arthritis – 1 study </a:t>
            </a:r>
          </a:p>
          <a:p>
            <a:r>
              <a:rPr lang="en-US" altLang="en-US" dirty="0"/>
              <a:t>48 – other CNCP (</a:t>
            </a:r>
            <a:r>
              <a:rPr lang="en-NZ" altLang="en-US" b="1" dirty="0">
                <a:solidFill>
                  <a:srgbClr val="FF0000"/>
                </a:solidFill>
              </a:rPr>
              <a:t>13 MS-related </a:t>
            </a:r>
            <a:r>
              <a:rPr lang="en-US" altLang="en-US" b="1" dirty="0">
                <a:solidFill>
                  <a:srgbClr val="FF0000"/>
                </a:solidFill>
              </a:rPr>
              <a:t>pain</a:t>
            </a:r>
            <a:r>
              <a:rPr lang="en-US" altLang="en-US" dirty="0"/>
              <a:t>, 6 visceral pain, &amp; 29 samples with mixed or undefined CNCP)</a:t>
            </a:r>
            <a:endParaRPr lang="en-NZ" altLang="en-US" dirty="0"/>
          </a:p>
        </p:txBody>
      </p:sp>
    </p:spTree>
    <p:extLst>
      <p:ext uri="{BB962C8B-B14F-4D97-AF65-F5344CB8AC3E}">
        <p14:creationId xmlns:p14="http://schemas.microsoft.com/office/powerpoint/2010/main" val="80628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0"/>
            <a:ext cx="9109075" cy="1417638"/>
          </a:xfrm>
        </p:spPr>
        <p:txBody>
          <a:bodyPr>
            <a:noAutofit/>
          </a:bodyPr>
          <a:lstStyle/>
          <a:p>
            <a:r>
              <a:rPr lang="en-US" altLang="en-US" sz="2400" b="1" dirty="0">
                <a:solidFill>
                  <a:srgbClr val="00B050"/>
                </a:solidFill>
              </a:rPr>
              <a:t>“Cannabis &amp; Cannabinoids for the Treatment of People with Chronic Non-Cancer Pain Conditions: a Systematic Review &amp; Meta-Analysis of Controlled </a:t>
            </a:r>
            <a:r>
              <a:rPr lang="en-NZ" altLang="en-US" sz="2400" b="1" dirty="0">
                <a:solidFill>
                  <a:srgbClr val="00B050"/>
                </a:solidFill>
              </a:rPr>
              <a:t>&amp; Observational Studies”; Stockings E et al: </a:t>
            </a:r>
            <a:r>
              <a:rPr lang="en-NZ" altLang="en-US" sz="2400" b="1" i="1" dirty="0">
                <a:solidFill>
                  <a:srgbClr val="00B050"/>
                </a:solidFill>
              </a:rPr>
              <a:t>Pain</a:t>
            </a:r>
            <a:r>
              <a:rPr lang="en-NZ" altLang="en-US" sz="2400" b="1" dirty="0">
                <a:solidFill>
                  <a:srgbClr val="00B050"/>
                </a:solidFill>
              </a:rPr>
              <a:t> October 2018</a:t>
            </a:r>
          </a:p>
        </p:txBody>
      </p:sp>
      <p:sp>
        <p:nvSpPr>
          <p:cNvPr id="44035" name="Content Placeholder 2"/>
          <p:cNvSpPr>
            <a:spLocks noGrp="1"/>
          </p:cNvSpPr>
          <p:nvPr>
            <p:ph idx="1"/>
          </p:nvPr>
        </p:nvSpPr>
        <p:spPr>
          <a:xfrm>
            <a:off x="0" y="1417638"/>
            <a:ext cx="9109075" cy="5440362"/>
          </a:xfrm>
        </p:spPr>
        <p:txBody>
          <a:bodyPr/>
          <a:lstStyle/>
          <a:p>
            <a:r>
              <a:rPr lang="en-US" altLang="en-US" b="1" dirty="0">
                <a:solidFill>
                  <a:srgbClr val="FF0000"/>
                </a:solidFill>
              </a:rPr>
              <a:t>30% reduction in pain = 29.0% (cannabinoids) vs 26% (placebo)</a:t>
            </a:r>
          </a:p>
          <a:p>
            <a:r>
              <a:rPr lang="en-US" altLang="en-US" dirty="0"/>
              <a:t>significant effect for cannabinoids, number needed to treat to benefit </a:t>
            </a:r>
            <a:r>
              <a:rPr lang="en-US" altLang="en-US" b="1" dirty="0">
                <a:solidFill>
                  <a:srgbClr val="FF0000"/>
                </a:solidFill>
              </a:rPr>
              <a:t>(NNTB): 24</a:t>
            </a:r>
            <a:endParaRPr lang="en-US" altLang="en-US" dirty="0"/>
          </a:p>
          <a:p>
            <a:r>
              <a:rPr lang="en-NZ" altLang="en-US" b="1" dirty="0">
                <a:solidFill>
                  <a:srgbClr val="FF0000"/>
                </a:solidFill>
              </a:rPr>
              <a:t>50% </a:t>
            </a:r>
            <a:r>
              <a:rPr lang="en-US" altLang="en-US" b="1" dirty="0">
                <a:solidFill>
                  <a:srgbClr val="FF0000"/>
                </a:solidFill>
              </a:rPr>
              <a:t>reduction in pain</a:t>
            </a:r>
            <a:r>
              <a:rPr lang="en-US" altLang="en-US" dirty="0"/>
              <a:t>, 18.2% vs. 14.4%; </a:t>
            </a:r>
            <a:r>
              <a:rPr lang="en-US" altLang="en-US" b="1" dirty="0">
                <a:solidFill>
                  <a:srgbClr val="FF0000"/>
                </a:solidFill>
              </a:rPr>
              <a:t>not a significant difference</a:t>
            </a:r>
            <a:endParaRPr lang="en-US" altLang="en-US" dirty="0"/>
          </a:p>
          <a:p>
            <a:r>
              <a:rPr lang="en-US" altLang="en-US" dirty="0"/>
              <a:t>Change in pain from cannabinoids equivalent to </a:t>
            </a:r>
            <a:r>
              <a:rPr lang="en-US" altLang="en-US" b="1" dirty="0">
                <a:solidFill>
                  <a:srgbClr val="FF0000"/>
                </a:solidFill>
              </a:rPr>
              <a:t>3mm on a 100mm visual analogue scale </a:t>
            </a:r>
            <a:r>
              <a:rPr lang="en-US" altLang="en-US" dirty="0"/>
              <a:t>greater than placebo</a:t>
            </a:r>
            <a:endParaRPr lang="en-NZ" altLang="en-US" dirty="0"/>
          </a:p>
        </p:txBody>
      </p:sp>
    </p:spTree>
    <p:extLst>
      <p:ext uri="{BB962C8B-B14F-4D97-AF65-F5344CB8AC3E}">
        <p14:creationId xmlns:p14="http://schemas.microsoft.com/office/powerpoint/2010/main" val="3700940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09075" cy="1417638"/>
          </a:xfrm>
        </p:spPr>
        <p:txBody>
          <a:bodyPr>
            <a:noAutofit/>
          </a:bodyPr>
          <a:lstStyle/>
          <a:p>
            <a:r>
              <a:rPr lang="en-US" altLang="en-US" sz="2400" b="1" dirty="0">
                <a:solidFill>
                  <a:srgbClr val="00B050"/>
                </a:solidFill>
              </a:rPr>
              <a:t>“Cannabis &amp; Cannabinoids for the Treatment of People with Chronic Non-Cancer Pain Conditions: a Systematic Review &amp; Meta-Analysis of Controlled </a:t>
            </a:r>
            <a:r>
              <a:rPr lang="en-NZ" altLang="en-US" sz="2400" b="1" dirty="0">
                <a:solidFill>
                  <a:srgbClr val="00B050"/>
                </a:solidFill>
              </a:rPr>
              <a:t>&amp; Observational Studies”; Stockings E et al: </a:t>
            </a:r>
            <a:r>
              <a:rPr lang="en-NZ" altLang="en-US" sz="2400" b="1" i="1" dirty="0">
                <a:solidFill>
                  <a:srgbClr val="00B050"/>
                </a:solidFill>
              </a:rPr>
              <a:t>Pain</a:t>
            </a:r>
            <a:r>
              <a:rPr lang="en-NZ" altLang="en-US" sz="2400" b="1" dirty="0">
                <a:solidFill>
                  <a:srgbClr val="00B050"/>
                </a:solidFill>
              </a:rPr>
              <a:t> October 2018</a:t>
            </a:r>
            <a:endParaRPr lang="en-NZ" altLang="en-US" sz="2400" dirty="0"/>
          </a:p>
        </p:txBody>
      </p:sp>
      <p:sp>
        <p:nvSpPr>
          <p:cNvPr id="3" name="Content Placeholder 2"/>
          <p:cNvSpPr>
            <a:spLocks noGrp="1"/>
          </p:cNvSpPr>
          <p:nvPr>
            <p:ph idx="1"/>
          </p:nvPr>
        </p:nvSpPr>
        <p:spPr>
          <a:xfrm>
            <a:off x="34925" y="1417638"/>
            <a:ext cx="9109075" cy="5440362"/>
          </a:xfrm>
        </p:spPr>
        <p:txBody>
          <a:bodyPr>
            <a:normAutofit fontScale="92500" lnSpcReduction="10000"/>
          </a:bodyPr>
          <a:lstStyle/>
          <a:p>
            <a:pPr>
              <a:defRPr/>
            </a:pPr>
            <a:r>
              <a:rPr lang="en-NZ" dirty="0"/>
              <a:t>all-cause </a:t>
            </a:r>
            <a:r>
              <a:rPr lang="en-US" b="1" dirty="0">
                <a:solidFill>
                  <a:srgbClr val="FF0000"/>
                </a:solidFill>
              </a:rPr>
              <a:t>AEs = 81% (vs. 66%)</a:t>
            </a:r>
          </a:p>
          <a:p>
            <a:pPr>
              <a:defRPr/>
            </a:pPr>
            <a:r>
              <a:rPr lang="en-US" dirty="0"/>
              <a:t>number needed to treat to harm </a:t>
            </a:r>
            <a:r>
              <a:rPr lang="en-US" b="1" dirty="0">
                <a:solidFill>
                  <a:srgbClr val="FF0000"/>
                </a:solidFill>
              </a:rPr>
              <a:t>(NNTH): 6</a:t>
            </a:r>
          </a:p>
          <a:p>
            <a:pPr>
              <a:defRPr/>
            </a:pPr>
            <a:r>
              <a:rPr lang="en-US" dirty="0"/>
              <a:t>No significant effect on physical functioning, </a:t>
            </a:r>
          </a:p>
          <a:p>
            <a:pPr>
              <a:defRPr/>
            </a:pPr>
            <a:r>
              <a:rPr lang="en-US" dirty="0"/>
              <a:t>Low-quality evidence of improved sleep, and patient global impression of change. </a:t>
            </a:r>
          </a:p>
          <a:p>
            <a:pPr>
              <a:defRPr/>
            </a:pPr>
            <a:r>
              <a:rPr lang="en-US" b="1" dirty="0">
                <a:solidFill>
                  <a:srgbClr val="FF0000"/>
                </a:solidFill>
              </a:rPr>
              <a:t>Evidence for effectiveness of cannabinoids in CNCP is limited.</a:t>
            </a:r>
          </a:p>
          <a:p>
            <a:pPr>
              <a:defRPr/>
            </a:pPr>
            <a:r>
              <a:rPr lang="en-US" dirty="0"/>
              <a:t>NNTB are high, and NNTH low, with limited impact on other domains.  </a:t>
            </a:r>
          </a:p>
          <a:p>
            <a:pPr>
              <a:defRPr/>
            </a:pPr>
            <a:r>
              <a:rPr lang="en-US" b="1" dirty="0">
                <a:solidFill>
                  <a:srgbClr val="FF0000"/>
                </a:solidFill>
              </a:rPr>
              <a:t>“It appears unlikely that cannabinoids are highly </a:t>
            </a:r>
            <a:r>
              <a:rPr lang="en-NZ" b="1" dirty="0">
                <a:solidFill>
                  <a:srgbClr val="FF0000"/>
                </a:solidFill>
              </a:rPr>
              <a:t>effective medicines for CNCP.”</a:t>
            </a:r>
          </a:p>
        </p:txBody>
      </p:sp>
    </p:spTree>
    <p:extLst>
      <p:ext uri="{BB962C8B-B14F-4D97-AF65-F5344CB8AC3E}">
        <p14:creationId xmlns:p14="http://schemas.microsoft.com/office/powerpoint/2010/main" val="1347280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09075" cy="1417638"/>
          </a:xfrm>
        </p:spPr>
        <p:txBody>
          <a:bodyPr>
            <a:noAutofit/>
          </a:bodyPr>
          <a:lstStyle/>
          <a:p>
            <a:r>
              <a:rPr lang="en-US" altLang="en-US" sz="2400" b="1" dirty="0">
                <a:solidFill>
                  <a:srgbClr val="00B050"/>
                </a:solidFill>
              </a:rPr>
              <a:t>“Cannabis &amp; Cannabinoids for the Treatment of People with Chronic Non-Cancer Pain Conditions: a Systematic Review &amp; Meta-Analysis of Controlled </a:t>
            </a:r>
            <a:r>
              <a:rPr lang="en-NZ" altLang="en-US" sz="2400" b="1" dirty="0">
                <a:solidFill>
                  <a:srgbClr val="00B050"/>
                </a:solidFill>
              </a:rPr>
              <a:t>&amp; Observational Studies”; Stockings E et al: </a:t>
            </a:r>
            <a:r>
              <a:rPr lang="en-NZ" altLang="en-US" sz="2400" b="1" i="1" dirty="0">
                <a:solidFill>
                  <a:srgbClr val="00B050"/>
                </a:solidFill>
              </a:rPr>
              <a:t>Pain</a:t>
            </a:r>
            <a:r>
              <a:rPr lang="en-NZ" altLang="en-US" sz="2400" b="1" dirty="0">
                <a:solidFill>
                  <a:srgbClr val="00B050"/>
                </a:solidFill>
              </a:rPr>
              <a:t> October 2018</a:t>
            </a:r>
            <a:endParaRPr lang="en-NZ" altLang="en-US" sz="2400" dirty="0"/>
          </a:p>
        </p:txBody>
      </p:sp>
      <p:sp>
        <p:nvSpPr>
          <p:cNvPr id="3" name="Content Placeholder 2"/>
          <p:cNvSpPr>
            <a:spLocks noGrp="1"/>
          </p:cNvSpPr>
          <p:nvPr>
            <p:ph idx="1"/>
          </p:nvPr>
        </p:nvSpPr>
        <p:spPr>
          <a:xfrm>
            <a:off x="34925" y="1628800"/>
            <a:ext cx="9109075" cy="5229200"/>
          </a:xfrm>
        </p:spPr>
        <p:txBody>
          <a:bodyPr>
            <a:normAutofit fontScale="92500"/>
          </a:bodyPr>
          <a:lstStyle/>
          <a:p>
            <a:pPr>
              <a:defRPr/>
            </a:pPr>
            <a:r>
              <a:rPr lang="en-NZ" sz="3500" dirty="0"/>
              <a:t>“</a:t>
            </a:r>
            <a:r>
              <a:rPr lang="en-NZ" sz="3500" i="1" dirty="0"/>
              <a:t>findings are largely consistent with the recent Cochrane review of cannabinoids for neuropathic pain, indicating that these medicines are unlikely to be effective in the treatment of pain</a:t>
            </a:r>
            <a:r>
              <a:rPr lang="en-NZ" sz="3500" dirty="0"/>
              <a:t>”</a:t>
            </a:r>
          </a:p>
          <a:p>
            <a:pPr>
              <a:defRPr/>
            </a:pPr>
            <a:endParaRPr lang="en-NZ" sz="1100" dirty="0"/>
          </a:p>
          <a:p>
            <a:pPr>
              <a:defRPr/>
            </a:pPr>
            <a:r>
              <a:rPr lang="en-NZ" sz="3500" u="sng" dirty="0"/>
              <a:t>most higher-quality RCT evidence was for neuropathic pain &amp; MS-related pain</a:t>
            </a:r>
          </a:p>
          <a:p>
            <a:pPr>
              <a:defRPr/>
            </a:pPr>
            <a:endParaRPr lang="en-NZ" sz="1100" u="sng" dirty="0"/>
          </a:p>
          <a:p>
            <a:pPr>
              <a:defRPr/>
            </a:pPr>
            <a:r>
              <a:rPr lang="en-NZ" sz="3500" dirty="0">
                <a:sym typeface="Wingdings" panose="05000000000000000000" pitchFamily="2" charset="2"/>
              </a:rPr>
              <a:t> </a:t>
            </a:r>
            <a:r>
              <a:rPr lang="en-NZ" sz="3500" dirty="0"/>
              <a:t>the conclusions of this review primarily relate to </a:t>
            </a:r>
            <a:r>
              <a:rPr lang="en-NZ" sz="3500" dirty="0" err="1"/>
              <a:t>nabiximols</a:t>
            </a:r>
            <a:r>
              <a:rPr lang="en-NZ" sz="3500" dirty="0"/>
              <a:t> for neuropathic or MS-related pain.</a:t>
            </a:r>
            <a:endParaRPr lang="en-NZ" sz="4800" u="sng" dirty="0"/>
          </a:p>
        </p:txBody>
      </p:sp>
    </p:spTree>
    <p:extLst>
      <p:ext uri="{BB962C8B-B14F-4D97-AF65-F5344CB8AC3E}">
        <p14:creationId xmlns:p14="http://schemas.microsoft.com/office/powerpoint/2010/main" val="305221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5538"/>
          </a:xfrm>
        </p:spPr>
        <p:txBody>
          <a:bodyPr>
            <a:normAutofit fontScale="90000"/>
          </a:bodyPr>
          <a:lstStyle/>
          <a:p>
            <a:pPr>
              <a:defRPr/>
            </a:pPr>
            <a:r>
              <a:rPr lang="en-GB" b="1" dirty="0">
                <a:solidFill>
                  <a:srgbClr val="00B050"/>
                </a:solidFill>
              </a:rPr>
              <a:t>October 2018 UK Statements </a:t>
            </a:r>
            <a:br>
              <a:rPr lang="en-GB" b="1" dirty="0">
                <a:solidFill>
                  <a:srgbClr val="00B050"/>
                </a:solidFill>
              </a:rPr>
            </a:br>
            <a:r>
              <a:rPr lang="en-GB" sz="2000" b="1" dirty="0">
                <a:solidFill>
                  <a:srgbClr val="00B050"/>
                </a:solidFill>
              </a:rPr>
              <a:t>(October 2018 </a:t>
            </a:r>
            <a:r>
              <a:rPr lang="en-GB" sz="2000" b="1" i="1" dirty="0">
                <a:solidFill>
                  <a:srgbClr val="00B050"/>
                </a:solidFill>
              </a:rPr>
              <a:t>Pain </a:t>
            </a:r>
            <a:r>
              <a:rPr lang="en-GB" sz="2000" b="1" dirty="0">
                <a:solidFill>
                  <a:srgbClr val="00B050"/>
                </a:solidFill>
              </a:rPr>
              <a:t>review, and 2018 Cochrane review on cannabinoids in neuropathic pain)</a:t>
            </a:r>
            <a:endParaRPr lang="en-NZ" sz="2000" b="1" dirty="0">
              <a:solidFill>
                <a:srgbClr val="00B050"/>
              </a:solidFill>
            </a:endParaRPr>
          </a:p>
        </p:txBody>
      </p:sp>
      <p:sp>
        <p:nvSpPr>
          <p:cNvPr id="3" name="Content Placeholder 2"/>
          <p:cNvSpPr>
            <a:spLocks noGrp="1"/>
          </p:cNvSpPr>
          <p:nvPr>
            <p:ph idx="1"/>
          </p:nvPr>
        </p:nvSpPr>
        <p:spPr>
          <a:xfrm>
            <a:off x="0" y="1052513"/>
            <a:ext cx="9144000" cy="5805487"/>
          </a:xfrm>
        </p:spPr>
        <p:txBody>
          <a:bodyPr>
            <a:normAutofit fontScale="47500" lnSpcReduction="20000"/>
          </a:bodyPr>
          <a:lstStyle/>
          <a:p>
            <a:pPr marL="0" indent="0" algn="ctr">
              <a:buFont typeface="Arial" pitchFamily="34" charset="0"/>
              <a:buNone/>
              <a:defRPr/>
            </a:pPr>
            <a:r>
              <a:rPr lang="en-GB" sz="3600" b="1" dirty="0">
                <a:solidFill>
                  <a:srgbClr val="FF0000"/>
                </a:solidFill>
              </a:rPr>
              <a:t>4 separate British guidelines on “medicinal cannabinoids” published, October 2018 – </a:t>
            </a:r>
          </a:p>
          <a:p>
            <a:pPr marL="514350" indent="-514350">
              <a:buFont typeface="+mj-lt"/>
              <a:buAutoNum type="arabicPeriod"/>
              <a:defRPr/>
            </a:pPr>
            <a:r>
              <a:rPr lang="en-GB" sz="3600" dirty="0"/>
              <a:t>British Pain Society, </a:t>
            </a:r>
          </a:p>
          <a:p>
            <a:pPr marL="514350" indent="-514350">
              <a:buFont typeface="+mj-lt"/>
              <a:buAutoNum type="arabicPeriod"/>
              <a:defRPr/>
            </a:pPr>
            <a:r>
              <a:rPr lang="en-GB" sz="3600" dirty="0"/>
              <a:t>NHS, </a:t>
            </a:r>
          </a:p>
          <a:p>
            <a:pPr marL="514350" indent="-514350">
              <a:buFont typeface="+mj-lt"/>
              <a:buAutoNum type="arabicPeriod"/>
              <a:defRPr/>
            </a:pPr>
            <a:r>
              <a:rPr lang="en-GB" sz="3600" dirty="0"/>
              <a:t>Faculty of Pain Medicine (RCA)</a:t>
            </a:r>
          </a:p>
          <a:p>
            <a:pPr marL="514350" indent="-514350">
              <a:buFont typeface="+mj-lt"/>
              <a:buAutoNum type="arabicPeriod"/>
              <a:defRPr/>
            </a:pPr>
            <a:r>
              <a:rPr lang="en-GB" sz="3600" dirty="0"/>
              <a:t>Royal College of Physicians. </a:t>
            </a:r>
          </a:p>
          <a:p>
            <a:pPr marL="0" indent="0" algn="ctr">
              <a:buFont typeface="Arial" pitchFamily="34" charset="0"/>
              <a:buNone/>
              <a:defRPr/>
            </a:pPr>
            <a:r>
              <a:rPr lang="en-GB" sz="5100" b="1" dirty="0">
                <a:solidFill>
                  <a:srgbClr val="FF0000"/>
                </a:solidFill>
              </a:rPr>
              <a:t>All agreed:</a:t>
            </a:r>
          </a:p>
          <a:p>
            <a:pPr>
              <a:buFont typeface="Arial" pitchFamily="34" charset="0"/>
              <a:buChar char="•"/>
              <a:defRPr/>
            </a:pPr>
            <a:r>
              <a:rPr lang="en-GB" sz="5100" dirty="0"/>
              <a:t>Evidence not there yet for routine use of cannabinoids in clinical practice</a:t>
            </a:r>
          </a:p>
          <a:p>
            <a:pPr>
              <a:buFont typeface="Arial" pitchFamily="34" charset="0"/>
              <a:buChar char="•"/>
              <a:defRPr/>
            </a:pPr>
            <a:r>
              <a:rPr lang="en-GB" sz="5100" dirty="0"/>
              <a:t>Lack of effective pharmaceuticals for chronic pain </a:t>
            </a:r>
            <a:r>
              <a:rPr lang="en-GB" sz="5100" dirty="0">
                <a:sym typeface="Wingdings" panose="05000000000000000000" pitchFamily="2" charset="2"/>
              </a:rPr>
              <a:t> </a:t>
            </a:r>
            <a:r>
              <a:rPr lang="en-GB" sz="5100" dirty="0"/>
              <a:t>need better &amp; more robust studies on the potential of cannabinoids in chronic pain</a:t>
            </a:r>
          </a:p>
          <a:p>
            <a:pPr>
              <a:buFont typeface="Arial" pitchFamily="34" charset="0"/>
              <a:buChar char="•"/>
              <a:defRPr/>
            </a:pPr>
            <a:r>
              <a:rPr lang="en-GB" sz="5100" dirty="0"/>
              <a:t>Clinical use of pharmaceutical grade cannabinoids, not smoked plants</a:t>
            </a:r>
          </a:p>
          <a:p>
            <a:pPr>
              <a:buFont typeface="Arial" pitchFamily="34" charset="0"/>
              <a:buChar char="•"/>
              <a:defRPr/>
            </a:pPr>
            <a:r>
              <a:rPr lang="en-GB" sz="5100" dirty="0"/>
              <a:t>If evidence does accrue of the safety and efficacy of cannabinoids for chronic pain, it’s clinical availability needs to be expedited for clinical care.</a:t>
            </a:r>
          </a:p>
          <a:p>
            <a:pPr>
              <a:buFont typeface="Arial" pitchFamily="34" charset="0"/>
              <a:buChar char="•"/>
              <a:defRPr/>
            </a:pPr>
            <a:r>
              <a:rPr lang="en-GB" sz="5100" dirty="0"/>
              <a:t>Need for an interdisciplinary biopsychosocial approach to the management of chronic pain, rather than trying to rely on a purely biomedical approach.</a:t>
            </a:r>
            <a:endParaRPr lang="en-NZ" sz="5100" dirty="0"/>
          </a:p>
        </p:txBody>
      </p:sp>
    </p:spTree>
    <p:extLst>
      <p:ext uri="{BB962C8B-B14F-4D97-AF65-F5344CB8AC3E}">
        <p14:creationId xmlns:p14="http://schemas.microsoft.com/office/powerpoint/2010/main" val="427112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09075" cy="1124744"/>
          </a:xfrm>
        </p:spPr>
        <p:txBody>
          <a:bodyPr>
            <a:normAutofit/>
          </a:bodyPr>
          <a:lstStyle/>
          <a:p>
            <a:pPr>
              <a:defRPr/>
            </a:pPr>
            <a:r>
              <a:rPr lang="en-NZ" sz="2000" b="1" dirty="0">
                <a:solidFill>
                  <a:srgbClr val="FF0000"/>
                </a:solidFill>
              </a:rPr>
              <a:t>Nielsen S et al: “</a:t>
            </a:r>
            <a:r>
              <a:rPr lang="en-NZ" sz="2000" b="1" dirty="0">
                <a:solidFill>
                  <a:srgbClr val="FF0000"/>
                </a:solidFill>
                <a:hlinkClick r:id="rId2" tooltip="link to the Springer Nature website"/>
              </a:rPr>
              <a:t>The use of cannabis and cannabinoids in treating symptoms of multiple sclerosis: a systematic review of reviews</a:t>
            </a:r>
            <a:r>
              <a:rPr lang="en-NZ" sz="2000" b="1" dirty="0">
                <a:solidFill>
                  <a:srgbClr val="FF0000"/>
                </a:solidFill>
              </a:rPr>
              <a:t>”; </a:t>
            </a:r>
            <a:r>
              <a:rPr lang="en-GB" sz="2000" b="1" i="1" dirty="0">
                <a:solidFill>
                  <a:srgbClr val="FF0000"/>
                </a:solidFill>
                <a:hlinkClick r:id="rId3" tooltip="Current Neurology and Neuroscience Reports"/>
              </a:rPr>
              <a:t>Current Neurology &amp; Neuroscience Reports</a:t>
            </a:r>
            <a:r>
              <a:rPr lang="en-GB" sz="2000" b="1" dirty="0">
                <a:solidFill>
                  <a:srgbClr val="FF0000"/>
                </a:solidFill>
              </a:rPr>
              <a:t>; February 2018, 18:8</a:t>
            </a:r>
            <a:r>
              <a:rPr lang="en-NZ" sz="2000" b="1" dirty="0">
                <a:solidFill>
                  <a:srgbClr val="FF0000"/>
                </a:solidFill>
              </a:rPr>
              <a:t> </a:t>
            </a:r>
          </a:p>
        </p:txBody>
      </p:sp>
      <p:sp>
        <p:nvSpPr>
          <p:cNvPr id="50179" name="Content Placeholder 2"/>
          <p:cNvSpPr>
            <a:spLocks noGrp="1"/>
          </p:cNvSpPr>
          <p:nvPr>
            <p:ph idx="1"/>
          </p:nvPr>
        </p:nvSpPr>
        <p:spPr>
          <a:xfrm>
            <a:off x="0" y="1124744"/>
            <a:ext cx="9109075" cy="5733256"/>
          </a:xfrm>
        </p:spPr>
        <p:txBody>
          <a:bodyPr>
            <a:normAutofit lnSpcReduction="10000"/>
          </a:bodyPr>
          <a:lstStyle/>
          <a:p>
            <a:pPr marL="0" indent="0" algn="ctr">
              <a:buFont typeface="Arial" charset="0"/>
              <a:buNone/>
            </a:pPr>
            <a:r>
              <a:rPr lang="en-US" altLang="en-US" sz="2800" b="1" dirty="0">
                <a:solidFill>
                  <a:srgbClr val="00B050"/>
                </a:solidFill>
              </a:rPr>
              <a:t>Cannabinoids in MS-Related Pain &amp; Spasticity: </a:t>
            </a:r>
            <a:r>
              <a:rPr lang="en-GB" altLang="en-US" sz="2800" b="1" dirty="0">
                <a:solidFill>
                  <a:srgbClr val="00B050"/>
                </a:solidFill>
              </a:rPr>
              <a:t>1</a:t>
            </a:r>
          </a:p>
          <a:p>
            <a:pPr marL="0" indent="0" algn="ctr">
              <a:buFont typeface="Arial" charset="0"/>
              <a:buNone/>
            </a:pPr>
            <a:r>
              <a:rPr lang="en-GB" altLang="en-US" dirty="0">
                <a:solidFill>
                  <a:srgbClr val="C00000"/>
                </a:solidFill>
              </a:rPr>
              <a:t>“</a:t>
            </a:r>
            <a:r>
              <a:rPr lang="en-GB" altLang="en-US" i="1" dirty="0">
                <a:solidFill>
                  <a:srgbClr val="C00000"/>
                </a:solidFill>
              </a:rPr>
              <a:t>Recent high quality reviews find cannabinoids </a:t>
            </a:r>
            <a:r>
              <a:rPr lang="en-GB" altLang="en-US" i="1" u="sng" dirty="0">
                <a:solidFill>
                  <a:srgbClr val="C00000"/>
                </a:solidFill>
              </a:rPr>
              <a:t>may have modest effects </a:t>
            </a:r>
            <a:r>
              <a:rPr lang="en-GB" altLang="en-US" i="1" dirty="0">
                <a:solidFill>
                  <a:srgbClr val="C00000"/>
                </a:solidFill>
              </a:rPr>
              <a:t>in MS for pain or spasticity</a:t>
            </a:r>
            <a:r>
              <a:rPr lang="en-GB" altLang="en-US" dirty="0">
                <a:solidFill>
                  <a:srgbClr val="C00000"/>
                </a:solidFill>
              </a:rPr>
              <a:t>”</a:t>
            </a:r>
          </a:p>
          <a:p>
            <a:r>
              <a:rPr lang="en-US" sz="2400" dirty="0"/>
              <a:t>2 reviews of medium quality: evidence that THC &amp; THC:CBD (</a:t>
            </a:r>
            <a:r>
              <a:rPr lang="en-US" sz="2400" dirty="0" err="1"/>
              <a:t>nabiximols</a:t>
            </a:r>
            <a:r>
              <a:rPr lang="en-US" sz="2400" dirty="0"/>
              <a:t>) were efficacious or probably efficacious in reducing MS pain or painful spasm.  “</a:t>
            </a:r>
            <a:r>
              <a:rPr lang="en-US" sz="2400" i="1" dirty="0"/>
              <a:t>Effect sizes are generally small … only modest effects may be expected</a:t>
            </a:r>
            <a:r>
              <a:rPr lang="en-US" sz="2400" dirty="0"/>
              <a:t>”</a:t>
            </a:r>
          </a:p>
          <a:p>
            <a:r>
              <a:rPr lang="en-US" sz="2400" dirty="0"/>
              <a:t>One recent high quality review (Whiting, </a:t>
            </a:r>
            <a:r>
              <a:rPr lang="en-US" sz="2400" i="1" dirty="0"/>
              <a:t>JAMA</a:t>
            </a:r>
            <a:r>
              <a:rPr lang="en-US" sz="2400" dirty="0"/>
              <a:t> 2015) concluded: sufficient evidence to support the clinical use of </a:t>
            </a:r>
            <a:r>
              <a:rPr lang="en-NZ" sz="2400" dirty="0" err="1"/>
              <a:t>nabiximols</a:t>
            </a:r>
            <a:r>
              <a:rPr lang="en-NZ" sz="2400" dirty="0"/>
              <a:t>, THC/CBD capsules, nabilone, and dronabinol </a:t>
            </a:r>
            <a:r>
              <a:rPr lang="en-US" sz="2400" dirty="0"/>
              <a:t>in treating symptoms of multiple sclerosis – all have THC (not CBD alone)</a:t>
            </a:r>
          </a:p>
          <a:p>
            <a:r>
              <a:rPr lang="en-US" sz="2400" dirty="0"/>
              <a:t>But other reviews concluded: insufficient </a:t>
            </a:r>
            <a:r>
              <a:rPr lang="en-NZ" sz="2400" dirty="0"/>
              <a:t>evidence, or mixed findings</a:t>
            </a:r>
          </a:p>
          <a:p>
            <a:r>
              <a:rPr lang="en-US" sz="2400" dirty="0"/>
              <a:t>Evidence of efficacy inconclusive in other symptoms (e.g. bladder control, ataxia, tremor)</a:t>
            </a:r>
            <a:endParaRPr lang="en-NZ" sz="2400" dirty="0"/>
          </a:p>
          <a:p>
            <a:endParaRPr lang="en-NZ" sz="2200" dirty="0"/>
          </a:p>
          <a:p>
            <a:endParaRPr lang="en-NZ" sz="2200" dirty="0"/>
          </a:p>
          <a:p>
            <a:endParaRPr lang="en-NZ" altLang="en-US" sz="2400" dirty="0"/>
          </a:p>
        </p:txBody>
      </p:sp>
    </p:spTree>
    <p:extLst>
      <p:ext uri="{BB962C8B-B14F-4D97-AF65-F5344CB8AC3E}">
        <p14:creationId xmlns:p14="http://schemas.microsoft.com/office/powerpoint/2010/main" val="2904863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0" y="0"/>
            <a:ext cx="9109075" cy="908720"/>
          </a:xfrm>
        </p:spPr>
        <p:txBody>
          <a:bodyPr/>
          <a:lstStyle/>
          <a:p>
            <a:r>
              <a:rPr lang="en-NZ" altLang="en-US" sz="2000" b="1" dirty="0">
                <a:solidFill>
                  <a:srgbClr val="FF0000"/>
                </a:solidFill>
              </a:rPr>
              <a:t>Rice J, Cameron M: “Cannabinoids for Treatment of MS Symptoms: State of the Evidence”; </a:t>
            </a:r>
            <a:r>
              <a:rPr lang="en-GB" altLang="en-US" sz="2000" b="1" i="1" dirty="0">
                <a:solidFill>
                  <a:srgbClr val="FF0000"/>
                </a:solidFill>
                <a:hlinkClick r:id="rId2" tooltip="Current Neurology and Neuroscience Reports"/>
              </a:rPr>
              <a:t>Current Neurology &amp; Neuroscience Reports</a:t>
            </a:r>
            <a:r>
              <a:rPr lang="en-GB" altLang="en-US" sz="2000" b="1" dirty="0">
                <a:solidFill>
                  <a:srgbClr val="FF0000"/>
                </a:solidFill>
              </a:rPr>
              <a:t>; August 2018, 18:50</a:t>
            </a:r>
            <a:r>
              <a:rPr lang="en-NZ" altLang="en-US" sz="2000" b="1" dirty="0">
                <a:solidFill>
                  <a:srgbClr val="FF0000"/>
                </a:solidFill>
              </a:rPr>
              <a:t> </a:t>
            </a:r>
          </a:p>
        </p:txBody>
      </p:sp>
      <p:sp>
        <p:nvSpPr>
          <p:cNvPr id="51203" name="Content Placeholder 2"/>
          <p:cNvSpPr>
            <a:spLocks noGrp="1"/>
          </p:cNvSpPr>
          <p:nvPr>
            <p:ph idx="1"/>
          </p:nvPr>
        </p:nvSpPr>
        <p:spPr>
          <a:xfrm>
            <a:off x="0" y="908720"/>
            <a:ext cx="9109075" cy="5949280"/>
          </a:xfrm>
        </p:spPr>
        <p:txBody>
          <a:bodyPr>
            <a:normAutofit fontScale="70000" lnSpcReduction="20000"/>
          </a:bodyPr>
          <a:lstStyle/>
          <a:p>
            <a:pPr marL="0" indent="0" algn="ctr">
              <a:buFont typeface="Arial" charset="0"/>
              <a:buNone/>
            </a:pPr>
            <a:r>
              <a:rPr lang="en-US" altLang="en-US" sz="4000" b="1" dirty="0">
                <a:solidFill>
                  <a:srgbClr val="00B050"/>
                </a:solidFill>
              </a:rPr>
              <a:t>Cannabinoids in MS-Related Pain &amp; Spasticity: </a:t>
            </a:r>
            <a:r>
              <a:rPr lang="en-GB" altLang="en-US" sz="4000" b="1" dirty="0">
                <a:solidFill>
                  <a:srgbClr val="00B050"/>
                </a:solidFill>
              </a:rPr>
              <a:t>2</a:t>
            </a:r>
          </a:p>
          <a:p>
            <a:pPr marL="0" indent="0">
              <a:buFont typeface="Arial" charset="0"/>
              <a:buNone/>
            </a:pPr>
            <a:r>
              <a:rPr lang="en-GB" altLang="en-US" sz="2800" dirty="0">
                <a:solidFill>
                  <a:srgbClr val="C00000"/>
                </a:solidFill>
              </a:rPr>
              <a:t>“</a:t>
            </a:r>
            <a:r>
              <a:rPr lang="en-NZ" altLang="en-US" sz="2800" i="1" dirty="0">
                <a:solidFill>
                  <a:srgbClr val="C00000"/>
                </a:solidFill>
              </a:rPr>
              <a:t>The medical use of cannabinoids remains controversial.  While cannabinoids have been studied for a variety of neurologic disorders, there is </a:t>
            </a:r>
            <a:r>
              <a:rPr lang="en-NZ" altLang="en-US" sz="2800" i="1" u="sng" dirty="0">
                <a:solidFill>
                  <a:srgbClr val="C00000"/>
                </a:solidFill>
              </a:rPr>
              <a:t>strongest evidence to indicate benefits in treatment of spasticity and neuropathic pain in multiple sclerosis</a:t>
            </a:r>
            <a:r>
              <a:rPr lang="en-NZ" altLang="en-US" sz="2800" dirty="0">
                <a:solidFill>
                  <a:srgbClr val="C00000"/>
                </a:solidFill>
              </a:rPr>
              <a:t>.</a:t>
            </a:r>
            <a:r>
              <a:rPr lang="en-GB" altLang="en-US" sz="2800" dirty="0">
                <a:solidFill>
                  <a:srgbClr val="C00000"/>
                </a:solidFill>
              </a:rPr>
              <a:t>”</a:t>
            </a:r>
          </a:p>
          <a:p>
            <a:r>
              <a:rPr lang="en-US" sz="3400" dirty="0"/>
              <a:t>“</a:t>
            </a:r>
            <a:r>
              <a:rPr lang="en-US" sz="3400" i="1" dirty="0"/>
              <a:t>Although the best dose for an individual remains uncertain, most participants in the studies discussed in this paper used between 20 &amp; 40 mg of THC a day in divided doses</a:t>
            </a:r>
            <a:r>
              <a:rPr lang="en-US" sz="3400" dirty="0"/>
              <a:t>.” (</a:t>
            </a:r>
            <a:r>
              <a:rPr lang="en-US" sz="3400" dirty="0" err="1"/>
              <a:t>ie</a:t>
            </a:r>
            <a:r>
              <a:rPr lang="en-US" sz="3400" dirty="0"/>
              <a:t>, again, </a:t>
            </a:r>
            <a:r>
              <a:rPr lang="en-US" sz="3400" b="1" u="sng" dirty="0"/>
              <a:t>NOT</a:t>
            </a:r>
            <a:r>
              <a:rPr lang="en-US" sz="3400" dirty="0"/>
              <a:t> CBD)</a:t>
            </a:r>
          </a:p>
          <a:p>
            <a:r>
              <a:rPr lang="en-US" sz="3400" dirty="0"/>
              <a:t>No studies have examined inhaled cannabis in MS</a:t>
            </a:r>
          </a:p>
          <a:p>
            <a:pPr marL="0" indent="0">
              <a:buNone/>
            </a:pPr>
            <a:r>
              <a:rPr lang="en-US" sz="3400" u="sng" dirty="0"/>
              <a:t>Adverse events (AE</a:t>
            </a:r>
            <a:r>
              <a:rPr lang="en-US" sz="3400" dirty="0"/>
              <a:t>): </a:t>
            </a:r>
          </a:p>
          <a:p>
            <a:r>
              <a:rPr lang="en-US" sz="3400" dirty="0"/>
              <a:t>generally more common in those using cannabinoids, </a:t>
            </a:r>
          </a:p>
          <a:p>
            <a:r>
              <a:rPr lang="en-US" sz="3400" dirty="0"/>
              <a:t>“</a:t>
            </a:r>
            <a:r>
              <a:rPr lang="en-US" sz="3400" i="1" dirty="0"/>
              <a:t>serious AE were rare</a:t>
            </a:r>
            <a:r>
              <a:rPr lang="en-US" sz="3400" dirty="0"/>
              <a:t>”; cannabinoids were “</a:t>
            </a:r>
            <a:r>
              <a:rPr lang="en-US" sz="3400" i="1" dirty="0"/>
              <a:t>generally well-tolerated</a:t>
            </a:r>
            <a:r>
              <a:rPr lang="en-US" sz="3400" dirty="0"/>
              <a:t>”. </a:t>
            </a:r>
          </a:p>
          <a:p>
            <a:r>
              <a:rPr lang="en-US" sz="3400" dirty="0"/>
              <a:t>“</a:t>
            </a:r>
            <a:r>
              <a:rPr lang="en-US" sz="3400" i="1" dirty="0"/>
              <a:t>Cannabis use does appear to be associated with increased risk of certain adverse events including psychosis, cardiovascular diseases, &amp; </a:t>
            </a:r>
            <a:r>
              <a:rPr lang="en-NZ" sz="3400" i="1" dirty="0"/>
              <a:t>cannabinoid hyperemesis syndrome</a:t>
            </a:r>
            <a:r>
              <a:rPr lang="en-NZ" sz="3400" dirty="0"/>
              <a:t>” (</a:t>
            </a:r>
            <a:r>
              <a:rPr lang="en-NZ" sz="3400" dirty="0" err="1"/>
              <a:t>ie</a:t>
            </a:r>
            <a:r>
              <a:rPr lang="en-NZ" sz="3400" dirty="0"/>
              <a:t>, chronic, generally </a:t>
            </a:r>
            <a:r>
              <a:rPr lang="en-US" sz="3400" dirty="0"/>
              <a:t>daily, cannabis use </a:t>
            </a:r>
            <a:r>
              <a:rPr lang="en-US" sz="3400" dirty="0">
                <a:sym typeface="Wingdings" panose="05000000000000000000" pitchFamily="2" charset="2"/>
              </a:rPr>
              <a:t></a:t>
            </a:r>
            <a:r>
              <a:rPr lang="en-US" sz="3400" dirty="0"/>
              <a:t> cyclic episodes of nausea &amp; vomiting </a:t>
            </a:r>
            <a:r>
              <a:rPr lang="en-US" sz="3400" dirty="0">
                <a:sym typeface="Wingdings" panose="05000000000000000000" pitchFamily="2" charset="2"/>
              </a:rPr>
              <a:t></a:t>
            </a:r>
            <a:r>
              <a:rPr lang="en-US" sz="3400" dirty="0"/>
              <a:t> hot bathing)</a:t>
            </a:r>
          </a:p>
          <a:p>
            <a:pPr marL="0" indent="0" algn="ctr">
              <a:buNone/>
            </a:pPr>
            <a:r>
              <a:rPr lang="en-NZ" sz="3400" dirty="0">
                <a:solidFill>
                  <a:srgbClr val="C00000"/>
                </a:solidFill>
              </a:rPr>
              <a:t>“</a:t>
            </a:r>
            <a:r>
              <a:rPr lang="en-NZ" sz="3400" i="1" dirty="0">
                <a:solidFill>
                  <a:srgbClr val="C00000"/>
                </a:solidFill>
              </a:rPr>
              <a:t>High-quality scientific </a:t>
            </a:r>
            <a:r>
              <a:rPr lang="en-US" sz="3400" i="1" dirty="0">
                <a:solidFill>
                  <a:srgbClr val="C00000"/>
                </a:solidFill>
              </a:rPr>
              <a:t>methods &amp; standards need to be applied to the study of cannabis &amp; cannabinoids to fully understand their potential </a:t>
            </a:r>
            <a:r>
              <a:rPr lang="en-NZ" sz="3400" i="1" dirty="0">
                <a:solidFill>
                  <a:srgbClr val="C00000"/>
                </a:solidFill>
              </a:rPr>
              <a:t>for medical use</a:t>
            </a:r>
            <a:r>
              <a:rPr lang="en-NZ" sz="3400" dirty="0">
                <a:solidFill>
                  <a:srgbClr val="C00000"/>
                </a:solidFill>
              </a:rPr>
              <a:t>.”</a:t>
            </a:r>
            <a:endParaRPr lang="en-NZ" altLang="en-US" sz="3400" dirty="0">
              <a:solidFill>
                <a:srgbClr val="C00000"/>
              </a:solidFill>
            </a:endParaRPr>
          </a:p>
        </p:txBody>
      </p:sp>
    </p:spTree>
    <p:extLst>
      <p:ext uri="{BB962C8B-B14F-4D97-AF65-F5344CB8AC3E}">
        <p14:creationId xmlns:p14="http://schemas.microsoft.com/office/powerpoint/2010/main" val="283145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C4C1-6892-4467-BF23-A016F8807E31}"/>
              </a:ext>
            </a:extLst>
          </p:cNvPr>
          <p:cNvSpPr>
            <a:spLocks noGrp="1"/>
          </p:cNvSpPr>
          <p:nvPr>
            <p:ph type="title"/>
          </p:nvPr>
        </p:nvSpPr>
        <p:spPr>
          <a:xfrm>
            <a:off x="457200" y="0"/>
            <a:ext cx="8229600" cy="908720"/>
          </a:xfrm>
        </p:spPr>
        <p:txBody>
          <a:bodyPr>
            <a:normAutofit/>
          </a:bodyPr>
          <a:lstStyle/>
          <a:p>
            <a:r>
              <a:rPr lang="en-NZ" b="1" dirty="0">
                <a:solidFill>
                  <a:srgbClr val="C00000"/>
                </a:solidFill>
              </a:rPr>
              <a:t>Multiple Sclerosis</a:t>
            </a:r>
          </a:p>
        </p:txBody>
      </p:sp>
      <p:sp>
        <p:nvSpPr>
          <p:cNvPr id="3" name="Content Placeholder 2">
            <a:extLst>
              <a:ext uri="{FF2B5EF4-FFF2-40B4-BE49-F238E27FC236}">
                <a16:creationId xmlns:a16="http://schemas.microsoft.com/office/drawing/2014/main" id="{1D49C71F-96E6-43FB-968C-2F5443AD12B1}"/>
              </a:ext>
            </a:extLst>
          </p:cNvPr>
          <p:cNvSpPr>
            <a:spLocks noGrp="1"/>
          </p:cNvSpPr>
          <p:nvPr>
            <p:ph idx="1"/>
          </p:nvPr>
        </p:nvSpPr>
        <p:spPr>
          <a:xfrm>
            <a:off x="0" y="1124744"/>
            <a:ext cx="9144000" cy="5733256"/>
          </a:xfrm>
        </p:spPr>
        <p:txBody>
          <a:bodyPr>
            <a:noAutofit/>
          </a:bodyPr>
          <a:lstStyle/>
          <a:p>
            <a:r>
              <a:rPr lang="en-NZ" sz="2400" dirty="0"/>
              <a:t>Autoimmune-mediated </a:t>
            </a:r>
            <a:r>
              <a:rPr lang="en-US" sz="2400" dirty="0"/>
              <a:t>chronic neuro-inflammatory </a:t>
            </a:r>
            <a:r>
              <a:rPr lang="en-NZ" sz="2400" dirty="0"/>
              <a:t>and </a:t>
            </a:r>
            <a:r>
              <a:rPr lang="en-US" sz="2400" dirty="0"/>
              <a:t>neuro</a:t>
            </a:r>
            <a:r>
              <a:rPr lang="en-NZ" sz="2400" dirty="0"/>
              <a:t>-degenerative CNS disease characterized by inflammatory demyelination with axonal transection.</a:t>
            </a:r>
          </a:p>
          <a:p>
            <a:endParaRPr lang="en-NZ" sz="1000" dirty="0"/>
          </a:p>
          <a:p>
            <a:r>
              <a:rPr lang="en-US" sz="2400" u="sng" dirty="0"/>
              <a:t>Pathology</a:t>
            </a:r>
            <a:r>
              <a:rPr lang="en-US" sz="2400" dirty="0"/>
              <a:t>: demyelinating plaques of both grey &amp; white matter, with loss of both myelin sheath &amp; </a:t>
            </a:r>
            <a:r>
              <a:rPr lang="en-NZ" sz="2400" dirty="0"/>
              <a:t>supporting oligodendrocytes</a:t>
            </a:r>
          </a:p>
          <a:p>
            <a:endParaRPr lang="en-NZ" sz="1000" dirty="0"/>
          </a:p>
          <a:p>
            <a:r>
              <a:rPr lang="en-NZ" sz="2400" u="sng" dirty="0"/>
              <a:t>Globally</a:t>
            </a:r>
            <a:r>
              <a:rPr lang="en-NZ" sz="2400" dirty="0"/>
              <a:t> 2.3 – 2.5 million people; prevalence – 5 to 300 / 100,000</a:t>
            </a:r>
          </a:p>
          <a:p>
            <a:endParaRPr lang="en-NZ" sz="1000" dirty="0"/>
          </a:p>
          <a:p>
            <a:r>
              <a:rPr lang="en-NZ" sz="2400" dirty="0"/>
              <a:t>Increased rate at higher latitudes. </a:t>
            </a:r>
          </a:p>
          <a:p>
            <a:endParaRPr lang="en-NZ" sz="1000" dirty="0"/>
          </a:p>
          <a:p>
            <a:r>
              <a:rPr lang="en-NZ" sz="2400" dirty="0"/>
              <a:t>Women &gt; Men  (</a:t>
            </a:r>
            <a:r>
              <a:rPr lang="en-NZ" sz="2400" dirty="0" err="1"/>
              <a:t>female:male</a:t>
            </a:r>
            <a:r>
              <a:rPr lang="en-NZ" sz="2400" dirty="0"/>
              <a:t> = nearly 3:1)</a:t>
            </a:r>
          </a:p>
          <a:p>
            <a:endParaRPr lang="en-NZ" sz="1000" dirty="0"/>
          </a:p>
          <a:p>
            <a:r>
              <a:rPr lang="en-NZ" sz="2400" dirty="0"/>
              <a:t>Overall life expectancy is &lt; general population (75.9 vs 83.4 years)</a:t>
            </a:r>
          </a:p>
          <a:p>
            <a:endParaRPr lang="en-NZ" sz="1000" dirty="0"/>
          </a:p>
          <a:p>
            <a:r>
              <a:rPr lang="en-US" sz="2400" dirty="0"/>
              <a:t>Leading non-traumatic cause of neurologic </a:t>
            </a:r>
            <a:r>
              <a:rPr lang="en-NZ" sz="2400" dirty="0"/>
              <a:t>disability in young adults</a:t>
            </a:r>
          </a:p>
        </p:txBody>
      </p:sp>
    </p:spTree>
    <p:extLst>
      <p:ext uri="{BB962C8B-B14F-4D97-AF65-F5344CB8AC3E}">
        <p14:creationId xmlns:p14="http://schemas.microsoft.com/office/powerpoint/2010/main" val="3342511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09075" cy="1124744"/>
          </a:xfrm>
        </p:spPr>
        <p:txBody>
          <a:bodyPr>
            <a:noAutofit/>
          </a:bodyPr>
          <a:lstStyle/>
          <a:p>
            <a:r>
              <a:rPr lang="en-NZ" sz="2000" b="1" dirty="0">
                <a:solidFill>
                  <a:srgbClr val="FF0000"/>
                </a:solidFill>
              </a:rPr>
              <a:t>Torres-Moreno MC et al: “Assessment of Efficacy &amp; Tolerability of Medicinal Cannabinoids in Patients With Multiple Sclerosis.  A Systematic Review &amp; Meta-analysis”; </a:t>
            </a:r>
            <a:r>
              <a:rPr lang="en-NZ" sz="2000" b="1" i="1" u="sng" dirty="0">
                <a:solidFill>
                  <a:srgbClr val="002060"/>
                </a:solidFill>
              </a:rPr>
              <a:t>JAMA Network Open</a:t>
            </a:r>
            <a:r>
              <a:rPr lang="en-NZ" sz="2000" b="1" i="1" dirty="0"/>
              <a:t>. </a:t>
            </a:r>
            <a:r>
              <a:rPr lang="en-NZ" sz="2000" b="1" dirty="0">
                <a:solidFill>
                  <a:srgbClr val="FF0000"/>
                </a:solidFill>
              </a:rPr>
              <a:t>12.10.2018;1(6):e183485. </a:t>
            </a:r>
          </a:p>
        </p:txBody>
      </p:sp>
      <p:sp>
        <p:nvSpPr>
          <p:cNvPr id="50179" name="Content Placeholder 2"/>
          <p:cNvSpPr>
            <a:spLocks noGrp="1"/>
          </p:cNvSpPr>
          <p:nvPr>
            <p:ph idx="1"/>
          </p:nvPr>
        </p:nvSpPr>
        <p:spPr>
          <a:xfrm>
            <a:off x="0" y="1124744"/>
            <a:ext cx="9109075" cy="5733256"/>
          </a:xfrm>
        </p:spPr>
        <p:txBody>
          <a:bodyPr>
            <a:normAutofit/>
          </a:bodyPr>
          <a:lstStyle/>
          <a:p>
            <a:pPr marL="0" indent="0" algn="ctr">
              <a:buFont typeface="Arial" charset="0"/>
              <a:buNone/>
            </a:pPr>
            <a:r>
              <a:rPr lang="en-US" altLang="en-US" sz="2800" b="1" dirty="0">
                <a:solidFill>
                  <a:srgbClr val="00B050"/>
                </a:solidFill>
              </a:rPr>
              <a:t>Cannabinoids in MS-Related Pain &amp; Spasticity: </a:t>
            </a:r>
            <a:r>
              <a:rPr lang="en-GB" altLang="en-US" sz="2800" b="1" dirty="0">
                <a:solidFill>
                  <a:srgbClr val="00B050"/>
                </a:solidFill>
              </a:rPr>
              <a:t>3</a:t>
            </a:r>
          </a:p>
          <a:p>
            <a:pPr marL="0" indent="0" algn="ctr">
              <a:buFont typeface="Arial" charset="0"/>
              <a:buNone/>
            </a:pPr>
            <a:endParaRPr lang="en-NZ" sz="800" dirty="0"/>
          </a:p>
          <a:p>
            <a:r>
              <a:rPr lang="en-NZ" sz="2000" dirty="0"/>
              <a:t>4 different cannabinoids used: THC, a THC analogue, 2 x THC:1 x CBD, or 1:1 </a:t>
            </a:r>
          </a:p>
          <a:p>
            <a:r>
              <a:rPr lang="en-NZ" sz="2000" dirty="0"/>
              <a:t>Small but statistically significant differences for cannabinoids vs placebo for </a:t>
            </a:r>
            <a:r>
              <a:rPr lang="en-NZ" sz="2000" u="sng" dirty="0"/>
              <a:t>subjective</a:t>
            </a:r>
            <a:r>
              <a:rPr lang="en-NZ" sz="2000" dirty="0"/>
              <a:t> measures (</a:t>
            </a:r>
            <a:r>
              <a:rPr lang="en-NZ" sz="2000" u="sng" dirty="0"/>
              <a:t>spasticity</a:t>
            </a:r>
            <a:r>
              <a:rPr lang="en-NZ" sz="2000" dirty="0"/>
              <a:t>, </a:t>
            </a:r>
            <a:r>
              <a:rPr lang="en-NZ" sz="2000" u="sng" dirty="0"/>
              <a:t>pain</a:t>
            </a:r>
            <a:r>
              <a:rPr lang="en-NZ" sz="2000" dirty="0"/>
              <a:t>, &amp; </a:t>
            </a:r>
            <a:r>
              <a:rPr lang="en-NZ" sz="2000" u="sng" dirty="0"/>
              <a:t>bladder spasms</a:t>
            </a:r>
            <a:r>
              <a:rPr lang="en-NZ" sz="2000" dirty="0"/>
              <a:t>). </a:t>
            </a:r>
          </a:p>
          <a:p>
            <a:r>
              <a:rPr lang="en-NZ" sz="2000" dirty="0"/>
              <a:t>But no benefit of cannabinoids on </a:t>
            </a:r>
            <a:r>
              <a:rPr lang="en-NZ" sz="2000" u="sng" dirty="0"/>
              <a:t>objective spasticity</a:t>
            </a:r>
            <a:r>
              <a:rPr lang="en-NZ" sz="2000" dirty="0"/>
              <a:t> found (the only objective outcome measure studied), vs the subjective measures of spasticity</a:t>
            </a:r>
          </a:p>
          <a:p>
            <a:r>
              <a:rPr lang="en-NZ" sz="2000" dirty="0"/>
              <a:t>Cannabinoids had </a:t>
            </a:r>
            <a:r>
              <a:rPr lang="en-NZ" sz="2000" u="sng" dirty="0"/>
              <a:t>more adverse effects</a:t>
            </a:r>
            <a:r>
              <a:rPr lang="en-NZ" sz="2000" dirty="0"/>
              <a:t> </a:t>
            </a:r>
            <a:r>
              <a:rPr lang="en-NZ" sz="2000" dirty="0">
                <a:sym typeface="Wingdings" panose="05000000000000000000" pitchFamily="2" charset="2"/>
              </a:rPr>
              <a:t></a:t>
            </a:r>
            <a:r>
              <a:rPr lang="en-NZ" sz="2000" dirty="0"/>
              <a:t> </a:t>
            </a:r>
            <a:r>
              <a:rPr lang="en-NZ" sz="2000" u="sng" dirty="0"/>
              <a:t>more withdrawals</a:t>
            </a:r>
            <a:r>
              <a:rPr lang="en-NZ" sz="2000" dirty="0"/>
              <a:t>, but </a:t>
            </a:r>
          </a:p>
          <a:p>
            <a:r>
              <a:rPr lang="en-NZ" sz="2000" dirty="0"/>
              <a:t>No statistically significant difference in </a:t>
            </a:r>
            <a:r>
              <a:rPr lang="en-NZ" sz="2000" u="sng" dirty="0"/>
              <a:t>serious</a:t>
            </a:r>
            <a:r>
              <a:rPr lang="en-NZ" sz="2000" dirty="0"/>
              <a:t> adverse effects. </a:t>
            </a:r>
          </a:p>
          <a:p>
            <a:r>
              <a:rPr lang="en-NZ" sz="2000" u="sng" dirty="0"/>
              <a:t>Conclusion</a:t>
            </a:r>
            <a:r>
              <a:rPr lang="en-NZ" sz="2000" dirty="0"/>
              <a:t>: cannabinoids </a:t>
            </a:r>
            <a:r>
              <a:rPr lang="en-NZ" sz="2000" dirty="0">
                <a:sym typeface="Wingdings" panose="05000000000000000000" pitchFamily="2" charset="2"/>
              </a:rPr>
              <a:t></a:t>
            </a:r>
            <a:r>
              <a:rPr lang="en-NZ" sz="2000" dirty="0"/>
              <a:t> mild reduction in subjective outcomes; of uncertain clinical significance; &amp; are safe</a:t>
            </a:r>
          </a:p>
          <a:p>
            <a:r>
              <a:rPr lang="en-NZ" sz="2000" u="sng" dirty="0"/>
              <a:t>Editorial comment</a:t>
            </a:r>
            <a:r>
              <a:rPr lang="en-NZ" sz="2000" dirty="0"/>
              <a:t>: “While the pooled estimates provide a high-level assessment of </a:t>
            </a:r>
            <a:r>
              <a:rPr lang="en-NZ" sz="2000" i="1" dirty="0"/>
              <a:t>statistical </a:t>
            </a:r>
            <a:r>
              <a:rPr lang="en-NZ" sz="2000" dirty="0"/>
              <a:t>significance, </a:t>
            </a:r>
            <a:r>
              <a:rPr lang="en-NZ" sz="2000" i="1" dirty="0"/>
              <a:t>clinical </a:t>
            </a:r>
            <a:r>
              <a:rPr lang="en-NZ" sz="2000" dirty="0"/>
              <a:t>significance</a:t>
            </a:r>
            <a:r>
              <a:rPr lang="en-NZ" sz="2000" i="1" dirty="0"/>
              <a:t> </a:t>
            </a:r>
            <a:r>
              <a:rPr lang="en-NZ" sz="2000" dirty="0"/>
              <a:t>is less apparent … the extent to which patients with MS experience meaningful changes in symptoms is </a:t>
            </a:r>
            <a:r>
              <a:rPr lang="en-NZ" sz="2000"/>
              <a:t>not clear … a methodologically sound meta-analysis …  does not overcome the limitation of the relatively weak trials that were included”</a:t>
            </a:r>
            <a:endParaRPr lang="en-NZ" sz="2000" dirty="0"/>
          </a:p>
          <a:p>
            <a:endParaRPr lang="en-NZ" sz="2000" dirty="0"/>
          </a:p>
          <a:p>
            <a:endParaRPr lang="en-NZ" sz="2200" dirty="0"/>
          </a:p>
          <a:p>
            <a:endParaRPr lang="en-NZ" altLang="en-US" sz="2400" dirty="0"/>
          </a:p>
        </p:txBody>
      </p:sp>
    </p:spTree>
    <p:extLst>
      <p:ext uri="{BB962C8B-B14F-4D97-AF65-F5344CB8AC3E}">
        <p14:creationId xmlns:p14="http://schemas.microsoft.com/office/powerpoint/2010/main" val="3506246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0"/>
            <a:ext cx="9144000" cy="1916113"/>
          </a:xfrm>
        </p:spPr>
        <p:txBody>
          <a:bodyPr>
            <a:normAutofit fontScale="90000"/>
          </a:bodyPr>
          <a:lstStyle/>
          <a:p>
            <a:r>
              <a:rPr lang="en-NZ" altLang="en-US" b="1" dirty="0">
                <a:solidFill>
                  <a:srgbClr val="C00000"/>
                </a:solidFill>
              </a:rPr>
              <a:t>FPMANZCA</a:t>
            </a:r>
            <a:br>
              <a:rPr lang="en-NZ" altLang="en-US" b="1" dirty="0">
                <a:solidFill>
                  <a:srgbClr val="C00000"/>
                </a:solidFill>
              </a:rPr>
            </a:br>
            <a:r>
              <a:rPr lang="en-NZ" altLang="en-US" b="1" dirty="0">
                <a:solidFill>
                  <a:srgbClr val="C00000"/>
                </a:solidFill>
              </a:rPr>
              <a:t>Statement on “Medicinal Cannabis”, in Chronic Non-Cancer Pain, 2019</a:t>
            </a:r>
          </a:p>
        </p:txBody>
      </p:sp>
      <p:sp>
        <p:nvSpPr>
          <p:cNvPr id="49155" name="Content Placeholder 2"/>
          <p:cNvSpPr>
            <a:spLocks noGrp="1"/>
          </p:cNvSpPr>
          <p:nvPr>
            <p:ph idx="1"/>
          </p:nvPr>
        </p:nvSpPr>
        <p:spPr>
          <a:xfrm>
            <a:off x="0" y="2060575"/>
            <a:ext cx="9144000" cy="4608513"/>
          </a:xfrm>
        </p:spPr>
        <p:txBody>
          <a:bodyPr>
            <a:normAutofit fontScale="85000" lnSpcReduction="10000"/>
          </a:bodyPr>
          <a:lstStyle/>
          <a:p>
            <a:r>
              <a:rPr lang="en-NZ" dirty="0"/>
              <a:t>FPM adheres to the principle that substances intended for therapeutic purposes be fully characterised chemically, pharmacologically and toxicologically to be eligible for registration by regulatory authorities (</a:t>
            </a:r>
            <a:r>
              <a:rPr lang="en-NZ" dirty="0" err="1"/>
              <a:t>Medsafe</a:t>
            </a:r>
            <a:r>
              <a:rPr lang="en-NZ" dirty="0"/>
              <a:t> in New Zealand; Therapeutic Goods Administration in Australia).</a:t>
            </a:r>
          </a:p>
          <a:p>
            <a:r>
              <a:rPr lang="en-NZ" dirty="0"/>
              <a:t>The </a:t>
            </a:r>
            <a:r>
              <a:rPr lang="en-NZ" dirty="0" err="1"/>
              <a:t>sociopsychobiomedical</a:t>
            </a:r>
            <a:r>
              <a:rPr lang="en-NZ" dirty="0"/>
              <a:t> framework that informs the assessment and management of people with chronic non-cancer pain requires active engagement of patients in a multimodal management program, </a:t>
            </a:r>
          </a:p>
          <a:p>
            <a:r>
              <a:rPr lang="en-NZ" dirty="0"/>
              <a:t>recognises the adverse effects that may be associated with polypharmacy in general, and cannabinoids in particular.</a:t>
            </a:r>
            <a:endParaRPr lang="en-NZ" altLang="en-US" dirty="0"/>
          </a:p>
        </p:txBody>
      </p:sp>
    </p:spTree>
    <p:extLst>
      <p:ext uri="{BB962C8B-B14F-4D97-AF65-F5344CB8AC3E}">
        <p14:creationId xmlns:p14="http://schemas.microsoft.com/office/powerpoint/2010/main" val="2570431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0"/>
            <a:ext cx="9144000" cy="1916113"/>
          </a:xfrm>
        </p:spPr>
        <p:txBody>
          <a:bodyPr>
            <a:normAutofit fontScale="90000"/>
          </a:bodyPr>
          <a:lstStyle/>
          <a:p>
            <a:r>
              <a:rPr lang="en-NZ" altLang="en-US" b="1" dirty="0">
                <a:solidFill>
                  <a:srgbClr val="C00000"/>
                </a:solidFill>
              </a:rPr>
              <a:t>FPMANZCA</a:t>
            </a:r>
            <a:br>
              <a:rPr lang="en-NZ" altLang="en-US" b="1" dirty="0">
                <a:solidFill>
                  <a:srgbClr val="C00000"/>
                </a:solidFill>
              </a:rPr>
            </a:br>
            <a:r>
              <a:rPr lang="en-NZ" altLang="en-US" b="1" dirty="0">
                <a:solidFill>
                  <a:srgbClr val="C00000"/>
                </a:solidFill>
              </a:rPr>
              <a:t>Statement on “Medicinal Cannabis”, in Chronic Non-Cancer Pain, 2019</a:t>
            </a:r>
          </a:p>
        </p:txBody>
      </p:sp>
      <p:sp>
        <p:nvSpPr>
          <p:cNvPr id="49155" name="Content Placeholder 2"/>
          <p:cNvSpPr>
            <a:spLocks noGrp="1"/>
          </p:cNvSpPr>
          <p:nvPr>
            <p:ph idx="1"/>
          </p:nvPr>
        </p:nvSpPr>
        <p:spPr>
          <a:xfrm>
            <a:off x="0" y="2060575"/>
            <a:ext cx="9144000" cy="4608513"/>
          </a:xfrm>
        </p:spPr>
        <p:txBody>
          <a:bodyPr>
            <a:normAutofit/>
          </a:bodyPr>
          <a:lstStyle/>
          <a:p>
            <a:r>
              <a:rPr lang="en-NZ" dirty="0"/>
              <a:t>FPM is very concerned about the adverse event profile in cannabis users, especially the young, including impaired lung function, psychotic symptoms &amp; disorders, &amp; cognitive impairment.</a:t>
            </a:r>
          </a:p>
          <a:p>
            <a:endParaRPr lang="en-NZ" altLang="en-US" sz="1000" dirty="0"/>
          </a:p>
          <a:p>
            <a:r>
              <a:rPr lang="en-NZ" altLang="en-US" dirty="0"/>
              <a:t>“</a:t>
            </a:r>
            <a:r>
              <a:rPr lang="en-NZ" b="1" i="1" dirty="0">
                <a:solidFill>
                  <a:srgbClr val="FF0000"/>
                </a:solidFill>
              </a:rPr>
              <a:t>At the present time, the scientific evidence for the efficacy of cannabinoids in the management of people with chronic non-cancer pain is insufficient to justify endorsement of their clinical use</a:t>
            </a:r>
            <a:r>
              <a:rPr lang="en-NZ" altLang="en-US" dirty="0"/>
              <a:t>.”</a:t>
            </a:r>
          </a:p>
        </p:txBody>
      </p:sp>
    </p:spTree>
    <p:extLst>
      <p:ext uri="{BB962C8B-B14F-4D97-AF65-F5344CB8AC3E}">
        <p14:creationId xmlns:p14="http://schemas.microsoft.com/office/powerpoint/2010/main" val="446419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036496" cy="1359024"/>
          </a:xfrm>
        </p:spPr>
        <p:txBody>
          <a:bodyPr>
            <a:normAutofit/>
          </a:bodyPr>
          <a:lstStyle/>
          <a:p>
            <a:r>
              <a:rPr lang="en-NZ" sz="3200" b="1" dirty="0">
                <a:solidFill>
                  <a:srgbClr val="C00000"/>
                </a:solidFill>
              </a:rPr>
              <a:t>Cannabinoids – Press Release</a:t>
            </a:r>
            <a:br>
              <a:rPr lang="en-NZ" sz="3200" b="1" dirty="0">
                <a:solidFill>
                  <a:srgbClr val="C00000"/>
                </a:solidFill>
              </a:rPr>
            </a:br>
            <a:r>
              <a:rPr lang="en-NZ" sz="3200" b="1" dirty="0">
                <a:solidFill>
                  <a:srgbClr val="C00000"/>
                </a:solidFill>
              </a:rPr>
              <a:t>(FPMANZCA, 17 April 2021)</a:t>
            </a:r>
          </a:p>
        </p:txBody>
      </p:sp>
      <p:sp>
        <p:nvSpPr>
          <p:cNvPr id="3" name="Content Placeholder 2"/>
          <p:cNvSpPr>
            <a:spLocks noGrp="1"/>
          </p:cNvSpPr>
          <p:nvPr>
            <p:ph idx="1"/>
          </p:nvPr>
        </p:nvSpPr>
        <p:spPr>
          <a:xfrm>
            <a:off x="0" y="1556792"/>
            <a:ext cx="9036496" cy="5256584"/>
          </a:xfrm>
        </p:spPr>
        <p:txBody>
          <a:bodyPr>
            <a:normAutofit/>
          </a:bodyPr>
          <a:lstStyle/>
          <a:p>
            <a:pPr marL="0" indent="0" algn="ctr">
              <a:buNone/>
            </a:pPr>
            <a:r>
              <a:rPr lang="en-AU" b="1" dirty="0"/>
              <a:t>Doctors urged not to prescribe medicinal cannabis  </a:t>
            </a:r>
            <a:endParaRPr lang="en-NZ" dirty="0"/>
          </a:p>
          <a:p>
            <a:r>
              <a:rPr lang="en-AU" dirty="0"/>
              <a:t>“Doctors are being urged not to prescribe medicinal cannabis products for patients with chronic, non-cancer pain unless the treatment is part of a registered clinical trial.”</a:t>
            </a:r>
            <a:endParaRPr lang="en-NZ" dirty="0"/>
          </a:p>
          <a:p>
            <a:r>
              <a:rPr lang="en-AU" dirty="0"/>
              <a:t>“The </a:t>
            </a:r>
            <a:r>
              <a:rPr lang="en-AU" i="1" dirty="0"/>
              <a:t>Faculty of Pain Medicine of the Australian and New Zealand College of Anaesthetists</a:t>
            </a:r>
            <a:r>
              <a:rPr lang="en-AU" dirty="0"/>
              <a:t> says there needs to be more clinical evidence about the efficacy of medicinal cannabis before use as a treatment for chronic, non-cancer pain.””</a:t>
            </a:r>
            <a:endParaRPr lang="en-NZ" dirty="0"/>
          </a:p>
          <a:p>
            <a:pPr marL="0" indent="0" algn="ctr">
              <a:buNone/>
            </a:pPr>
            <a:endParaRPr lang="en-NZ" dirty="0"/>
          </a:p>
        </p:txBody>
      </p:sp>
    </p:spTree>
    <p:extLst>
      <p:ext uri="{BB962C8B-B14F-4D97-AF65-F5344CB8AC3E}">
        <p14:creationId xmlns:p14="http://schemas.microsoft.com/office/powerpoint/2010/main" val="3781612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0" y="0"/>
            <a:ext cx="9144000" cy="908720"/>
          </a:xfrm>
        </p:spPr>
        <p:txBody>
          <a:bodyPr>
            <a:noAutofit/>
          </a:bodyPr>
          <a:lstStyle/>
          <a:p>
            <a:r>
              <a:rPr lang="en-NZ" sz="3200" b="1" dirty="0">
                <a:solidFill>
                  <a:srgbClr val="C00000"/>
                </a:solidFill>
              </a:rPr>
              <a:t>Cannabinoids – IASP Position Statement</a:t>
            </a:r>
            <a:br>
              <a:rPr lang="en-NZ" sz="3200" b="1" dirty="0">
                <a:solidFill>
                  <a:srgbClr val="C00000"/>
                </a:solidFill>
              </a:rPr>
            </a:br>
            <a:r>
              <a:rPr lang="en-NZ" sz="3200" b="1" dirty="0">
                <a:solidFill>
                  <a:srgbClr val="C00000"/>
                </a:solidFill>
              </a:rPr>
              <a:t>(</a:t>
            </a:r>
            <a:r>
              <a:rPr lang="en-NZ" sz="3200" b="1" i="1" dirty="0">
                <a:solidFill>
                  <a:srgbClr val="C00000"/>
                </a:solidFill>
              </a:rPr>
              <a:t>Pain</a:t>
            </a:r>
            <a:r>
              <a:rPr lang="en-NZ" sz="3200" b="1" dirty="0">
                <a:solidFill>
                  <a:srgbClr val="C00000"/>
                </a:solidFill>
              </a:rPr>
              <a:t> </a:t>
            </a:r>
            <a:r>
              <a:rPr lang="en-NZ" sz="3200" b="1" dirty="0" err="1">
                <a:solidFill>
                  <a:srgbClr val="C00000"/>
                </a:solidFill>
              </a:rPr>
              <a:t>Suppl</a:t>
            </a:r>
            <a:r>
              <a:rPr lang="en-NZ" sz="3200" b="1" dirty="0">
                <a:solidFill>
                  <a:srgbClr val="C00000"/>
                </a:solidFill>
              </a:rPr>
              <a:t>, July 2021, pp S1 – S2)</a:t>
            </a:r>
            <a:endParaRPr lang="en-NZ" altLang="en-US" sz="3200" b="1" dirty="0">
              <a:solidFill>
                <a:srgbClr val="C00000"/>
              </a:solidFill>
            </a:endParaRPr>
          </a:p>
        </p:txBody>
      </p:sp>
      <p:sp>
        <p:nvSpPr>
          <p:cNvPr id="3" name="Content Placeholder 2"/>
          <p:cNvSpPr>
            <a:spLocks noGrp="1"/>
          </p:cNvSpPr>
          <p:nvPr>
            <p:ph idx="1"/>
          </p:nvPr>
        </p:nvSpPr>
        <p:spPr>
          <a:xfrm>
            <a:off x="0" y="1124744"/>
            <a:ext cx="9144000" cy="5733256"/>
          </a:xfrm>
        </p:spPr>
        <p:txBody>
          <a:bodyPr>
            <a:normAutofit fontScale="62500" lnSpcReduction="20000"/>
          </a:bodyPr>
          <a:lstStyle/>
          <a:p>
            <a:pPr>
              <a:defRPr/>
            </a:pPr>
            <a:r>
              <a:rPr lang="en-US" dirty="0"/>
              <a:t>Pre-clinical research – “</a:t>
            </a:r>
            <a:r>
              <a:rPr lang="en-US" i="1" dirty="0"/>
              <a:t>Substantial evidence from laboratory experiments supports the hypothesis of cannabinoid-induced analgesia</a:t>
            </a:r>
            <a:r>
              <a:rPr lang="en-US" dirty="0"/>
              <a:t>”.  </a:t>
            </a:r>
          </a:p>
          <a:p>
            <a:pPr>
              <a:defRPr/>
            </a:pPr>
            <a:endParaRPr lang="en-US" sz="1400" dirty="0"/>
          </a:p>
          <a:p>
            <a:pPr>
              <a:defRPr/>
            </a:pPr>
            <a:r>
              <a:rPr lang="en-US" dirty="0"/>
              <a:t>“</a:t>
            </a:r>
            <a:r>
              <a:rPr lang="en-US" i="1" dirty="0"/>
              <a:t>Systematic review &amp; meta-analysis … included 36 RCTs involving 7217 participants.  </a:t>
            </a:r>
            <a:r>
              <a:rPr lang="en-NZ" i="1" dirty="0"/>
              <a:t>Trials</a:t>
            </a:r>
            <a:r>
              <a:rPr lang="en-US" i="1" dirty="0"/>
              <a:t> examined mainly </a:t>
            </a:r>
            <a:r>
              <a:rPr lang="en-US" i="1" u="sng" dirty="0" err="1"/>
              <a:t>nabiximols</a:t>
            </a:r>
            <a:r>
              <a:rPr lang="en-NZ" i="1" dirty="0"/>
              <a:t>, synthetic delta-9-</a:t>
            </a:r>
            <a:r>
              <a:rPr lang="en-NZ" i="1" u="sng" dirty="0"/>
              <a:t>THC</a:t>
            </a:r>
            <a:r>
              <a:rPr lang="en-NZ" i="1" dirty="0"/>
              <a:t> or </a:t>
            </a:r>
            <a:r>
              <a:rPr lang="en-US" i="1" u="sng" dirty="0"/>
              <a:t>cannabis</a:t>
            </a:r>
            <a:r>
              <a:rPr lang="en-US" i="1" dirty="0"/>
              <a:t>.  All trials were judged to be of unclear or high risk of bias, &amp; the resulting evidence was low or very low-quality … in people with </a:t>
            </a:r>
            <a:r>
              <a:rPr lang="en-US" b="1" i="1" dirty="0"/>
              <a:t>any type of pain</a:t>
            </a:r>
            <a:r>
              <a:rPr lang="en-US" i="1" dirty="0"/>
              <a:t>.  The taskforce did not find any moderate- or high-quality evidence</a:t>
            </a:r>
            <a:r>
              <a:rPr lang="en-US" dirty="0"/>
              <a:t>.”</a:t>
            </a:r>
          </a:p>
          <a:p>
            <a:pPr>
              <a:defRPr/>
            </a:pPr>
            <a:endParaRPr lang="en-US" sz="1400" dirty="0"/>
          </a:p>
          <a:p>
            <a:pPr>
              <a:defRPr/>
            </a:pPr>
            <a:r>
              <a:rPr lang="en-US" dirty="0"/>
              <a:t>“</a:t>
            </a:r>
            <a:r>
              <a:rPr lang="en-US" b="1" i="1" u="sng" dirty="0"/>
              <a:t>No included study examined cannabidiol</a:t>
            </a:r>
            <a:r>
              <a:rPr lang="en-US" dirty="0"/>
              <a:t>”.  </a:t>
            </a:r>
          </a:p>
          <a:p>
            <a:pPr>
              <a:defRPr/>
            </a:pPr>
            <a:endParaRPr lang="en-US" sz="1400" dirty="0"/>
          </a:p>
          <a:p>
            <a:pPr>
              <a:defRPr/>
            </a:pPr>
            <a:r>
              <a:rPr lang="en-US" dirty="0"/>
              <a:t>“</a:t>
            </a:r>
            <a:r>
              <a:rPr lang="en-US" i="1" dirty="0"/>
              <a:t>Due to the lack of high-quality clinical evidence, IASP </a:t>
            </a:r>
            <a:r>
              <a:rPr lang="en-US" i="1" u="sng" dirty="0"/>
              <a:t>does not currently endorse general use of cannabis &amp; cannabinoids for pain relief</a:t>
            </a:r>
            <a:r>
              <a:rPr lang="en-US" dirty="0"/>
              <a:t>” </a:t>
            </a:r>
          </a:p>
          <a:p>
            <a:pPr>
              <a:defRPr/>
            </a:pPr>
            <a:endParaRPr lang="en-US" sz="1400" dirty="0"/>
          </a:p>
          <a:p>
            <a:pPr>
              <a:defRPr/>
            </a:pPr>
            <a:r>
              <a:rPr lang="en-NZ" dirty="0"/>
              <a:t>“</a:t>
            </a:r>
            <a:r>
              <a:rPr lang="en-NZ" i="1" dirty="0"/>
              <a:t>Reviews of preclinical research, &amp; clinical safety &amp; efficacy of cannabis &amp; cannabinoids for pain relief, have identified </a:t>
            </a:r>
            <a:r>
              <a:rPr lang="en-NZ" i="1" u="sng" dirty="0"/>
              <a:t>important research gaps</a:t>
            </a:r>
            <a:r>
              <a:rPr lang="en-NZ" dirty="0"/>
              <a:t>.”  </a:t>
            </a:r>
          </a:p>
          <a:p>
            <a:pPr>
              <a:defRPr/>
            </a:pPr>
            <a:endParaRPr lang="en-US" sz="1600" dirty="0"/>
          </a:p>
          <a:p>
            <a:pPr>
              <a:defRPr/>
            </a:pPr>
            <a:r>
              <a:rPr lang="en-US" dirty="0"/>
              <a:t>IASP “</a:t>
            </a:r>
            <a:r>
              <a:rPr lang="en-US" i="1" dirty="0"/>
              <a:t>recognizes the pressing need for preclinical and clinical studies to fill the research gap, and for education on this topic</a:t>
            </a:r>
            <a:r>
              <a:rPr lang="en-US" dirty="0"/>
              <a:t>”.</a:t>
            </a:r>
          </a:p>
          <a:p>
            <a:pPr>
              <a:defRPr/>
            </a:pPr>
            <a:endParaRPr lang="en-US" sz="1400" dirty="0"/>
          </a:p>
          <a:p>
            <a:pPr marL="0" indent="0" algn="ctr">
              <a:buFont typeface="Arial" pitchFamily="34" charset="0"/>
              <a:buNone/>
              <a:defRPr/>
            </a:pPr>
            <a:r>
              <a:rPr lang="en-US" b="1" dirty="0">
                <a:solidFill>
                  <a:srgbClr val="C00000"/>
                </a:solidFill>
              </a:rPr>
              <a:t>(</a:t>
            </a:r>
            <a:r>
              <a:rPr lang="en-US" b="1" i="1" dirty="0">
                <a:solidFill>
                  <a:srgbClr val="C00000"/>
                </a:solidFill>
              </a:rPr>
              <a:t>International Association for the Study of Pain </a:t>
            </a:r>
            <a:r>
              <a:rPr lang="en-US" b="1" dirty="0">
                <a:solidFill>
                  <a:srgbClr val="C00000"/>
                </a:solidFill>
              </a:rPr>
              <a:t>Presidential Task Force on Cannabis &amp; </a:t>
            </a:r>
            <a:r>
              <a:rPr lang="en-NZ" b="1" dirty="0">
                <a:solidFill>
                  <a:srgbClr val="C00000"/>
                </a:solidFill>
              </a:rPr>
              <a:t>Cannabinoid Analgesia: position statement”; </a:t>
            </a:r>
            <a:r>
              <a:rPr lang="en-NZ" b="1" i="1" dirty="0">
                <a:solidFill>
                  <a:srgbClr val="C00000"/>
                </a:solidFill>
              </a:rPr>
              <a:t>Pain</a:t>
            </a:r>
            <a:r>
              <a:rPr lang="en-NZ" b="1" dirty="0">
                <a:solidFill>
                  <a:srgbClr val="C00000"/>
                </a:solidFill>
              </a:rPr>
              <a:t> Supplement, July 2021; S1-S2)</a:t>
            </a:r>
            <a:endParaRPr lang="en-NZ" sz="2400" b="1" dirty="0">
              <a:solidFill>
                <a:srgbClr val="C00000"/>
              </a:solidFill>
            </a:endParaRPr>
          </a:p>
        </p:txBody>
      </p:sp>
    </p:spTree>
    <p:extLst>
      <p:ext uri="{BB962C8B-B14F-4D97-AF65-F5344CB8AC3E}">
        <p14:creationId xmlns:p14="http://schemas.microsoft.com/office/powerpoint/2010/main" val="233976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NZ" b="1" dirty="0">
                <a:solidFill>
                  <a:srgbClr val="C00000"/>
                </a:solidFill>
              </a:rPr>
              <a:t>2023 Update on CBD for Pain</a:t>
            </a:r>
          </a:p>
        </p:txBody>
      </p:sp>
      <p:sp>
        <p:nvSpPr>
          <p:cNvPr id="3" name="Content Placeholder 2"/>
          <p:cNvSpPr>
            <a:spLocks noGrp="1"/>
          </p:cNvSpPr>
          <p:nvPr>
            <p:ph idx="1"/>
          </p:nvPr>
        </p:nvSpPr>
        <p:spPr>
          <a:xfrm>
            <a:off x="0" y="764704"/>
            <a:ext cx="9144000" cy="6093296"/>
          </a:xfrm>
        </p:spPr>
        <p:txBody>
          <a:bodyPr>
            <a:normAutofit fontScale="55000" lnSpcReduction="20000"/>
          </a:bodyPr>
          <a:lstStyle/>
          <a:p>
            <a:r>
              <a:rPr lang="en-US" i="1" dirty="0"/>
              <a:t>“No included study examined </a:t>
            </a:r>
            <a:r>
              <a:rPr lang="en-US" i="1" dirty="0" err="1"/>
              <a:t>cannabidiol</a:t>
            </a:r>
            <a:r>
              <a:rPr lang="en-US" i="1" dirty="0"/>
              <a:t>” (</a:t>
            </a:r>
            <a:r>
              <a:rPr lang="en-US" dirty="0"/>
              <a:t>data </a:t>
            </a:r>
            <a:r>
              <a:rPr lang="en-US" dirty="0" err="1"/>
              <a:t>til</a:t>
            </a:r>
            <a:r>
              <a:rPr lang="en-US" dirty="0"/>
              <a:t> start of 2020)</a:t>
            </a:r>
          </a:p>
          <a:p>
            <a:pPr marL="0" indent="0" algn="ctr">
              <a:buNone/>
            </a:pPr>
            <a:r>
              <a:rPr lang="en-NZ" dirty="0"/>
              <a:t>(</a:t>
            </a:r>
            <a:r>
              <a:rPr lang="en-NZ" i="1" dirty="0"/>
              <a:t>Pain</a:t>
            </a:r>
            <a:r>
              <a:rPr lang="en-NZ" dirty="0"/>
              <a:t> Supplement, July 2021; S1-S2)</a:t>
            </a:r>
          </a:p>
          <a:p>
            <a:endParaRPr lang="en-NZ" sz="1600" dirty="0"/>
          </a:p>
          <a:p>
            <a:r>
              <a:rPr lang="en-NZ" b="1" u="sng" dirty="0"/>
              <a:t>2020 – Sept 2023</a:t>
            </a:r>
            <a:r>
              <a:rPr lang="en-NZ" dirty="0"/>
              <a:t>: 16 completed randomized, double-blind trials of CBD vs placebo since 2019 (= 917 patients in direct comparisons of CBD vs placebo):</a:t>
            </a:r>
          </a:p>
          <a:p>
            <a:endParaRPr lang="en-NZ" sz="1600" dirty="0"/>
          </a:p>
          <a:p>
            <a:r>
              <a:rPr lang="en-NZ" dirty="0"/>
              <a:t>12 different pain states: </a:t>
            </a:r>
          </a:p>
          <a:p>
            <a:pPr lvl="1"/>
            <a:r>
              <a:rPr lang="en-NZ" sz="3200" dirty="0"/>
              <a:t>2 trials (32 patients) single CBD doses in experimental pain conditions</a:t>
            </a:r>
          </a:p>
          <a:p>
            <a:pPr lvl="1"/>
            <a:r>
              <a:rPr lang="en-NZ" sz="3200" dirty="0"/>
              <a:t>4 trials (327 patients) of acute pain: CBD for up to 14 days for postoperative pain or acute low back pain</a:t>
            </a:r>
          </a:p>
          <a:p>
            <a:pPr lvl="1"/>
            <a:r>
              <a:rPr lang="en-NZ" sz="3200" dirty="0"/>
              <a:t>6 trials (437 patients): CBD for up to 12 weeks for cancer or chronic pain conditions</a:t>
            </a:r>
          </a:p>
          <a:p>
            <a:pPr lvl="1"/>
            <a:r>
              <a:rPr lang="en-NZ" sz="3200" dirty="0"/>
              <a:t>4 trials (121 patients): CBD for 4 weeks in other painful conditions (IBS, functional dyspepsia)</a:t>
            </a:r>
          </a:p>
          <a:p>
            <a:pPr lvl="1"/>
            <a:endParaRPr lang="en-NZ" sz="1600" dirty="0"/>
          </a:p>
          <a:p>
            <a:r>
              <a:rPr lang="en-NZ" dirty="0"/>
              <a:t>3 routes of administration (10 x oral, 3 x topical, 3 x buccal/sublingual spray)</a:t>
            </a:r>
          </a:p>
          <a:p>
            <a:endParaRPr lang="en-NZ" sz="1800" dirty="0"/>
          </a:p>
          <a:p>
            <a:r>
              <a:rPr lang="en-NZ" dirty="0"/>
              <a:t>CBD doses from 6 to 1,600 mg</a:t>
            </a:r>
          </a:p>
          <a:p>
            <a:endParaRPr lang="en-NZ" sz="1800" dirty="0"/>
          </a:p>
          <a:p>
            <a:r>
              <a:rPr lang="en-NZ" dirty="0"/>
              <a:t>very different durations of treatment:</a:t>
            </a:r>
            <a:endParaRPr lang="en-NZ" sz="3300" dirty="0"/>
          </a:p>
          <a:p>
            <a:pPr lvl="1"/>
            <a:r>
              <a:rPr lang="en-NZ" sz="3300" dirty="0"/>
              <a:t>5: single dose, </a:t>
            </a:r>
          </a:p>
          <a:p>
            <a:pPr lvl="1"/>
            <a:r>
              <a:rPr lang="en-NZ" sz="3300" dirty="0"/>
              <a:t>3: less than 7 days,</a:t>
            </a:r>
          </a:p>
          <a:p>
            <a:pPr lvl="1"/>
            <a:r>
              <a:rPr lang="en-NZ" sz="3300" dirty="0"/>
              <a:t>6: 2 – 6 weeks,</a:t>
            </a:r>
          </a:p>
          <a:p>
            <a:pPr lvl="1"/>
            <a:r>
              <a:rPr lang="en-NZ" sz="3300" dirty="0"/>
              <a:t>2: 8 – 12 weeks</a:t>
            </a:r>
          </a:p>
          <a:p>
            <a:pPr marL="0" indent="0">
              <a:buNone/>
            </a:pPr>
            <a:endParaRPr lang="en-NZ" sz="1600" dirty="0"/>
          </a:p>
          <a:p>
            <a:pPr marL="0" indent="0" algn="ctr">
              <a:buNone/>
            </a:pPr>
            <a:r>
              <a:rPr lang="en-NZ" sz="2500" dirty="0"/>
              <a:t>Moore A et al: “</a:t>
            </a:r>
            <a:r>
              <a:rPr lang="en-NZ" sz="2500" dirty="0" err="1"/>
              <a:t>Cannabidiol</a:t>
            </a:r>
            <a:r>
              <a:rPr lang="en-NZ" sz="2500" dirty="0"/>
              <a:t> (CBD) Products for Pain: Ineffective, Expensive, &amp; With Potential Harms”;  </a:t>
            </a:r>
            <a:r>
              <a:rPr lang="en-NZ" sz="2500" i="1" dirty="0"/>
              <a:t>J Pain</a:t>
            </a:r>
            <a:r>
              <a:rPr lang="en-NZ" sz="2500" dirty="0"/>
              <a:t>, April 2024: pp 833–42 </a:t>
            </a:r>
          </a:p>
        </p:txBody>
      </p:sp>
    </p:spTree>
    <p:extLst>
      <p:ext uri="{BB962C8B-B14F-4D97-AF65-F5344CB8AC3E}">
        <p14:creationId xmlns:p14="http://schemas.microsoft.com/office/powerpoint/2010/main" val="3402307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NZ" b="1" dirty="0">
                <a:solidFill>
                  <a:srgbClr val="C00000"/>
                </a:solidFill>
              </a:rPr>
              <a:t>2023 Update on CBD for Pain</a:t>
            </a:r>
          </a:p>
        </p:txBody>
      </p:sp>
      <p:sp>
        <p:nvSpPr>
          <p:cNvPr id="3" name="Content Placeholder 2"/>
          <p:cNvSpPr>
            <a:spLocks noGrp="1"/>
          </p:cNvSpPr>
          <p:nvPr>
            <p:ph idx="1"/>
          </p:nvPr>
        </p:nvSpPr>
        <p:spPr>
          <a:xfrm>
            <a:off x="0" y="692696"/>
            <a:ext cx="9144000" cy="6165304"/>
          </a:xfrm>
        </p:spPr>
        <p:txBody>
          <a:bodyPr>
            <a:normAutofit fontScale="62500" lnSpcReduction="20000"/>
          </a:bodyPr>
          <a:lstStyle/>
          <a:p>
            <a:pPr marL="0" indent="0" algn="ctr">
              <a:buNone/>
            </a:pPr>
            <a:r>
              <a:rPr lang="en-NZ" b="1" dirty="0"/>
              <a:t>Results</a:t>
            </a:r>
          </a:p>
          <a:p>
            <a:r>
              <a:rPr lang="en-NZ" dirty="0"/>
              <a:t>“</a:t>
            </a:r>
            <a:r>
              <a:rPr lang="en-NZ" i="1" dirty="0"/>
              <a:t>CBD produced little or no pain relief, with no statistical or clinically significant difference between CBD and placebo</a:t>
            </a:r>
            <a:r>
              <a:rPr lang="en-NZ" dirty="0"/>
              <a:t>”, except for 1 RCT (</a:t>
            </a:r>
            <a:r>
              <a:rPr lang="en-NZ" dirty="0" err="1"/>
              <a:t>ie</a:t>
            </a:r>
            <a:r>
              <a:rPr lang="en-NZ" dirty="0"/>
              <a:t>, 15/16 negative):</a:t>
            </a:r>
          </a:p>
          <a:p>
            <a:r>
              <a:rPr lang="en-NZ" dirty="0"/>
              <a:t>18 patients with symptomatic thumb basal joint OA showed a large difference after 2 weeks of treatment with topical CBD, reporting no worse than mild pain in all with CBD, but with moderate/severe pain in all with placebo, </a:t>
            </a:r>
            <a:r>
              <a:rPr lang="en-NZ" dirty="0">
                <a:sym typeface="Wingdings" panose="05000000000000000000" pitchFamily="2" charset="2"/>
              </a:rPr>
              <a:t> </a:t>
            </a:r>
            <a:r>
              <a:rPr lang="en-NZ" dirty="0"/>
              <a:t>implied number needed to treat (NNT) of 1 (</a:t>
            </a:r>
            <a:r>
              <a:rPr lang="en-NZ" i="1" dirty="0"/>
              <a:t>J Hand </a:t>
            </a:r>
            <a:r>
              <a:rPr lang="en-NZ" i="1" dirty="0" err="1"/>
              <a:t>Surg</a:t>
            </a:r>
            <a:r>
              <a:rPr lang="en-NZ" i="1" dirty="0"/>
              <a:t> Am</a:t>
            </a:r>
            <a:r>
              <a:rPr lang="en-NZ" dirty="0"/>
              <a:t> 47:611-620, 2022)</a:t>
            </a:r>
          </a:p>
          <a:p>
            <a:r>
              <a:rPr lang="en-NZ" dirty="0"/>
              <a:t>Including a 4-arm RCT of 114 pts with central NP &amp;/or spasticity (MS, SCI) </a:t>
            </a:r>
          </a:p>
          <a:p>
            <a:pPr marL="0" indent="0" algn="ctr">
              <a:buNone/>
            </a:pPr>
            <a:r>
              <a:rPr lang="en-NZ" sz="2200" dirty="0"/>
              <a:t>(Hansen JS </a:t>
            </a:r>
            <a:r>
              <a:rPr lang="en-NZ" sz="2200" i="1" dirty="0"/>
              <a:t>et al. </a:t>
            </a:r>
            <a:r>
              <a:rPr lang="en-NZ" sz="2200" dirty="0"/>
              <a:t>“Cannabis- based medicine for neuropathic pain and spasticity – a </a:t>
            </a:r>
            <a:r>
              <a:rPr lang="en-NZ" sz="2200" dirty="0" err="1"/>
              <a:t>multicenter</a:t>
            </a:r>
            <a:r>
              <a:rPr lang="en-NZ" sz="2200" dirty="0"/>
              <a:t>, randomized, double-blinded, placebo-controlled trial.” </a:t>
            </a:r>
            <a:r>
              <a:rPr lang="en-NZ" sz="2200" i="1" dirty="0"/>
              <a:t>Pharmaceuticals</a:t>
            </a:r>
            <a:r>
              <a:rPr lang="en-NZ" sz="2200" dirty="0"/>
              <a:t> 16:1079, 2023)</a:t>
            </a:r>
          </a:p>
          <a:p>
            <a:r>
              <a:rPr lang="en-NZ" dirty="0"/>
              <a:t>“</a:t>
            </a:r>
            <a:r>
              <a:rPr lang="en-NZ" i="1" dirty="0"/>
              <a:t>There should be no excuses for misleading the public, &amp; yet it is likely that the public is being misled, &amp; possibly placed in harm’s way … unclear why there is tolerance for the marketing &amp; use of a product without proven benefit, but with risk of harm to a large population of people suffering from debilitating pain</a:t>
            </a:r>
            <a:r>
              <a:rPr lang="en-NZ" dirty="0"/>
              <a:t>.”  Why?</a:t>
            </a:r>
          </a:p>
          <a:p>
            <a:pPr lvl="1"/>
            <a:r>
              <a:rPr lang="en-NZ" dirty="0"/>
              <a:t>misplaced perception of safety of CBD</a:t>
            </a:r>
          </a:p>
          <a:p>
            <a:pPr lvl="1"/>
            <a:r>
              <a:rPr lang="en-NZ" dirty="0"/>
              <a:t>a desire of governments to create markets in what is perceived as a new area for national gross domestic product (GDP) growth</a:t>
            </a:r>
          </a:p>
          <a:p>
            <a:pPr lvl="1"/>
            <a:r>
              <a:rPr lang="en-NZ" dirty="0"/>
              <a:t>Western libertarian societies reluctant to legislate individual behaviour,</a:t>
            </a:r>
          </a:p>
          <a:p>
            <a:pPr lvl="1"/>
            <a:r>
              <a:rPr lang="en-NZ" dirty="0"/>
              <a:t>desperation </a:t>
            </a:r>
            <a:r>
              <a:rPr lang="en-NZ" dirty="0">
                <a:sym typeface="Wingdings" panose="05000000000000000000" pitchFamily="2" charset="2"/>
              </a:rPr>
              <a:t> </a:t>
            </a:r>
            <a:r>
              <a:rPr lang="en-NZ" dirty="0"/>
              <a:t>need “</a:t>
            </a:r>
            <a:r>
              <a:rPr lang="en-NZ" i="1" dirty="0"/>
              <a:t>any response, even if ineffective, to a public health disaster (chronic pain) hiding in plain sight</a:t>
            </a:r>
            <a:r>
              <a:rPr lang="en-NZ" dirty="0"/>
              <a:t>.”</a:t>
            </a:r>
          </a:p>
          <a:p>
            <a:pPr marL="0" indent="0">
              <a:buNone/>
            </a:pPr>
            <a:endParaRPr lang="en-NZ" sz="1400" dirty="0"/>
          </a:p>
          <a:p>
            <a:pPr marL="0" indent="0" algn="ctr">
              <a:buNone/>
            </a:pPr>
            <a:r>
              <a:rPr lang="en-NZ" sz="2000" dirty="0"/>
              <a:t>Moore A et al: “</a:t>
            </a:r>
            <a:r>
              <a:rPr lang="en-NZ" sz="2000" dirty="0" err="1"/>
              <a:t>Cannabidiol</a:t>
            </a:r>
            <a:r>
              <a:rPr lang="en-NZ" sz="2000" dirty="0"/>
              <a:t> (CBD) Products for Pain: Ineffective, Expensive, &amp; With Potential Harms”;  </a:t>
            </a:r>
            <a:r>
              <a:rPr lang="en-NZ" sz="2000" i="1" dirty="0"/>
              <a:t>J Pain</a:t>
            </a:r>
            <a:r>
              <a:rPr lang="en-NZ" sz="2000" dirty="0"/>
              <a:t>, April 2024: pp 833–42 </a:t>
            </a:r>
          </a:p>
        </p:txBody>
      </p:sp>
    </p:spTree>
    <p:extLst>
      <p:ext uri="{BB962C8B-B14F-4D97-AF65-F5344CB8AC3E}">
        <p14:creationId xmlns:p14="http://schemas.microsoft.com/office/powerpoint/2010/main" val="139779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C4C1-6892-4467-BF23-A016F8807E31}"/>
              </a:ext>
            </a:extLst>
          </p:cNvPr>
          <p:cNvSpPr>
            <a:spLocks noGrp="1"/>
          </p:cNvSpPr>
          <p:nvPr>
            <p:ph type="title"/>
          </p:nvPr>
        </p:nvSpPr>
        <p:spPr>
          <a:xfrm>
            <a:off x="457200" y="0"/>
            <a:ext cx="8229600" cy="692696"/>
          </a:xfrm>
        </p:spPr>
        <p:txBody>
          <a:bodyPr>
            <a:normAutofit fontScale="90000"/>
          </a:bodyPr>
          <a:lstStyle/>
          <a:p>
            <a:r>
              <a:rPr lang="en-NZ" b="1" dirty="0">
                <a:solidFill>
                  <a:srgbClr val="C00000"/>
                </a:solidFill>
              </a:rPr>
              <a:t>Multiple Sclerosis - clinical</a:t>
            </a:r>
          </a:p>
        </p:txBody>
      </p:sp>
      <p:sp>
        <p:nvSpPr>
          <p:cNvPr id="3" name="Content Placeholder 2">
            <a:extLst>
              <a:ext uri="{FF2B5EF4-FFF2-40B4-BE49-F238E27FC236}">
                <a16:creationId xmlns:a16="http://schemas.microsoft.com/office/drawing/2014/main" id="{1D49C71F-96E6-43FB-968C-2F5443AD12B1}"/>
              </a:ext>
            </a:extLst>
          </p:cNvPr>
          <p:cNvSpPr>
            <a:spLocks noGrp="1"/>
          </p:cNvSpPr>
          <p:nvPr>
            <p:ph idx="1"/>
          </p:nvPr>
        </p:nvSpPr>
        <p:spPr>
          <a:xfrm>
            <a:off x="0" y="908720"/>
            <a:ext cx="9144000" cy="5949280"/>
          </a:xfrm>
        </p:spPr>
        <p:txBody>
          <a:bodyPr>
            <a:noAutofit/>
          </a:bodyPr>
          <a:lstStyle/>
          <a:p>
            <a:pPr marL="342900" lvl="1" indent="-342900">
              <a:buFont typeface="Arial" panose="020B0604020202020204" pitchFamily="34" charset="0"/>
              <a:buChar char="•"/>
            </a:pPr>
            <a:r>
              <a:rPr lang="en-NZ" dirty="0"/>
              <a:t>Typically presents in young adults aged 20 to 30 years over several days of:</a:t>
            </a:r>
          </a:p>
          <a:p>
            <a:pPr lvl="1"/>
            <a:r>
              <a:rPr lang="en-NZ" dirty="0"/>
              <a:t>unilateral optic neuritis, </a:t>
            </a:r>
          </a:p>
          <a:p>
            <a:pPr lvl="1"/>
            <a:r>
              <a:rPr lang="en-NZ" dirty="0"/>
              <a:t>partial myelitis, </a:t>
            </a:r>
          </a:p>
          <a:p>
            <a:pPr lvl="1"/>
            <a:r>
              <a:rPr lang="en-NZ" dirty="0"/>
              <a:t>sensory disturbances, or</a:t>
            </a:r>
          </a:p>
          <a:p>
            <a:pPr lvl="1"/>
            <a:r>
              <a:rPr lang="en-NZ" dirty="0"/>
              <a:t>brainstem syndromes </a:t>
            </a:r>
            <a:r>
              <a:rPr lang="en-NZ" dirty="0" err="1"/>
              <a:t>eg</a:t>
            </a:r>
            <a:r>
              <a:rPr lang="en-NZ" dirty="0"/>
              <a:t> </a:t>
            </a:r>
            <a:r>
              <a:rPr lang="en-NZ" dirty="0" err="1"/>
              <a:t>internuclear</a:t>
            </a:r>
            <a:r>
              <a:rPr lang="en-NZ" dirty="0"/>
              <a:t> </a:t>
            </a:r>
            <a:r>
              <a:rPr lang="en-NZ" dirty="0" err="1"/>
              <a:t>ophthalmoplegia</a:t>
            </a:r>
            <a:endParaRPr lang="en-NZ" dirty="0"/>
          </a:p>
          <a:p>
            <a:r>
              <a:rPr lang="en-NZ" sz="2800" dirty="0"/>
              <a:t>Common </a:t>
            </a:r>
            <a:r>
              <a:rPr lang="en-NZ" sz="2800" u="sng" dirty="0"/>
              <a:t>clinical features</a:t>
            </a:r>
            <a:r>
              <a:rPr lang="en-NZ" sz="2800" dirty="0"/>
              <a:t> </a:t>
            </a:r>
            <a:r>
              <a:rPr lang="en-US" sz="2800" dirty="0"/>
              <a:t>include spasticity/painful spasms, weakness, sensory disturbances, ataxia, tremor, optic neuritis, o</a:t>
            </a:r>
            <a:r>
              <a:rPr lang="en-NZ" sz="2800" dirty="0" err="1"/>
              <a:t>pthalmoplegias</a:t>
            </a:r>
            <a:r>
              <a:rPr lang="en-NZ" sz="2800" dirty="0"/>
              <a:t>, fatigue, dysphagia</a:t>
            </a:r>
            <a:endParaRPr lang="en-US" sz="2800" u="sng" dirty="0"/>
          </a:p>
          <a:p>
            <a:r>
              <a:rPr lang="en-US" sz="2800" u="sng" dirty="0"/>
              <a:t>clinical course</a:t>
            </a:r>
            <a:r>
              <a:rPr lang="en-US" sz="2800" dirty="0"/>
              <a:t> varies, with relapsing-remitting multiple sclerosis (RRMS) accounting for approximately 85% of cases</a:t>
            </a:r>
          </a:p>
          <a:p>
            <a:endParaRPr lang="en-NZ" sz="2800" dirty="0"/>
          </a:p>
        </p:txBody>
      </p:sp>
    </p:spTree>
    <p:extLst>
      <p:ext uri="{BB962C8B-B14F-4D97-AF65-F5344CB8AC3E}">
        <p14:creationId xmlns:p14="http://schemas.microsoft.com/office/powerpoint/2010/main" val="327530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C4C1-6892-4467-BF23-A016F8807E31}"/>
              </a:ext>
            </a:extLst>
          </p:cNvPr>
          <p:cNvSpPr>
            <a:spLocks noGrp="1"/>
          </p:cNvSpPr>
          <p:nvPr>
            <p:ph type="title"/>
          </p:nvPr>
        </p:nvSpPr>
        <p:spPr>
          <a:xfrm>
            <a:off x="457200" y="0"/>
            <a:ext cx="8229600" cy="692696"/>
          </a:xfrm>
        </p:spPr>
        <p:txBody>
          <a:bodyPr>
            <a:normAutofit fontScale="90000"/>
          </a:bodyPr>
          <a:lstStyle/>
          <a:p>
            <a:r>
              <a:rPr lang="en-NZ" b="1" dirty="0">
                <a:solidFill>
                  <a:srgbClr val="C00000"/>
                </a:solidFill>
              </a:rPr>
              <a:t>Multiple Sclerosis – Pain</a:t>
            </a:r>
          </a:p>
        </p:txBody>
      </p:sp>
      <p:sp>
        <p:nvSpPr>
          <p:cNvPr id="3" name="Content Placeholder 2">
            <a:extLst>
              <a:ext uri="{FF2B5EF4-FFF2-40B4-BE49-F238E27FC236}">
                <a16:creationId xmlns:a16="http://schemas.microsoft.com/office/drawing/2014/main" id="{1D49C71F-96E6-43FB-968C-2F5443AD12B1}"/>
              </a:ext>
            </a:extLst>
          </p:cNvPr>
          <p:cNvSpPr>
            <a:spLocks noGrp="1"/>
          </p:cNvSpPr>
          <p:nvPr>
            <p:ph idx="1"/>
          </p:nvPr>
        </p:nvSpPr>
        <p:spPr>
          <a:xfrm>
            <a:off x="0" y="620688"/>
            <a:ext cx="9144000" cy="6237312"/>
          </a:xfrm>
        </p:spPr>
        <p:txBody>
          <a:bodyPr>
            <a:noAutofit/>
          </a:bodyPr>
          <a:lstStyle/>
          <a:p>
            <a:r>
              <a:rPr lang="en-US" sz="2400" u="sng" dirty="0"/>
              <a:t>Pain</a:t>
            </a:r>
            <a:r>
              <a:rPr lang="en-US" sz="2400" dirty="0"/>
              <a:t> affects 63% of people with MS, including </a:t>
            </a:r>
          </a:p>
          <a:p>
            <a:pPr lvl="1"/>
            <a:r>
              <a:rPr lang="en-US" sz="2400" dirty="0"/>
              <a:t>headache (43%) – treat migraine as usual, </a:t>
            </a:r>
          </a:p>
          <a:p>
            <a:pPr lvl="1"/>
            <a:r>
              <a:rPr lang="en-US" sz="2400" b="1" dirty="0"/>
              <a:t>central neuropathic pain in the arms or legs (26%)</a:t>
            </a:r>
            <a:r>
              <a:rPr lang="en-US" sz="2400" dirty="0"/>
              <a:t>, </a:t>
            </a:r>
          </a:p>
          <a:p>
            <a:pPr lvl="1"/>
            <a:r>
              <a:rPr lang="en-US" sz="2400" dirty="0"/>
              <a:t>back pain (20%), </a:t>
            </a:r>
          </a:p>
          <a:p>
            <a:pPr lvl="1"/>
            <a:r>
              <a:rPr lang="en-US" sz="2400" dirty="0"/>
              <a:t>painful muscle spasms (15%) – may need intrathecal baclofen pump</a:t>
            </a:r>
          </a:p>
          <a:p>
            <a:pPr lvl="1"/>
            <a:r>
              <a:rPr lang="en-US" sz="2400" dirty="0"/>
              <a:t>trigeminal neuralgia (TN) (3.8% – more  common in MS) – carbamazepine less effective in MS than in non-MS patients</a:t>
            </a:r>
          </a:p>
          <a:p>
            <a:r>
              <a:rPr lang="en-US" sz="2400" dirty="0"/>
              <a:t>High prevalence of chronic pain: 29 – 80%</a:t>
            </a:r>
          </a:p>
          <a:p>
            <a:r>
              <a:rPr lang="en-US" sz="2400" dirty="0"/>
              <a:t>Point prevalence of pain (any type): 50%</a:t>
            </a:r>
          </a:p>
          <a:p>
            <a:r>
              <a:rPr lang="en-US" sz="2400" dirty="0"/>
              <a:t>Pain in the last month: 75% </a:t>
            </a:r>
          </a:p>
          <a:p>
            <a:r>
              <a:rPr lang="en-NZ" sz="2400" dirty="0"/>
              <a:t>8 – 32% of MS pts – pain one of most severe symptoms</a:t>
            </a:r>
            <a:endParaRPr lang="en-US" sz="2400" dirty="0"/>
          </a:p>
          <a:p>
            <a:r>
              <a:rPr lang="en-NZ" sz="2400" dirty="0"/>
              <a:t>Pain </a:t>
            </a:r>
            <a:r>
              <a:rPr lang="en-NZ" sz="2400" dirty="0">
                <a:sym typeface="Wingdings" panose="05000000000000000000" pitchFamily="2" charset="2"/>
              </a:rPr>
              <a:t> </a:t>
            </a:r>
            <a:r>
              <a:rPr lang="en-NZ" sz="2400" dirty="0"/>
              <a:t>worse fatigue, sleep disturbance, anxiety &amp; depression in people with MS </a:t>
            </a:r>
          </a:p>
          <a:p>
            <a:endParaRPr lang="en-US" sz="2400" dirty="0"/>
          </a:p>
        </p:txBody>
      </p:sp>
    </p:spTree>
    <p:extLst>
      <p:ext uri="{BB962C8B-B14F-4D97-AF65-F5344CB8AC3E}">
        <p14:creationId xmlns:p14="http://schemas.microsoft.com/office/powerpoint/2010/main" val="2973817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C4C1-6892-4467-BF23-A016F8807E31}"/>
              </a:ext>
            </a:extLst>
          </p:cNvPr>
          <p:cNvSpPr>
            <a:spLocks noGrp="1"/>
          </p:cNvSpPr>
          <p:nvPr>
            <p:ph type="title"/>
          </p:nvPr>
        </p:nvSpPr>
        <p:spPr>
          <a:xfrm>
            <a:off x="457200" y="0"/>
            <a:ext cx="8229600" cy="692696"/>
          </a:xfrm>
        </p:spPr>
        <p:txBody>
          <a:bodyPr>
            <a:normAutofit/>
          </a:bodyPr>
          <a:lstStyle/>
          <a:p>
            <a:r>
              <a:rPr lang="en-NZ" sz="3600" b="1" dirty="0">
                <a:solidFill>
                  <a:srgbClr val="C00000"/>
                </a:solidFill>
              </a:rPr>
              <a:t>Multiple Sclerosis – Neuropathic Pain (NP)</a:t>
            </a:r>
          </a:p>
        </p:txBody>
      </p:sp>
      <p:sp>
        <p:nvSpPr>
          <p:cNvPr id="3" name="Content Placeholder 2">
            <a:extLst>
              <a:ext uri="{FF2B5EF4-FFF2-40B4-BE49-F238E27FC236}">
                <a16:creationId xmlns:a16="http://schemas.microsoft.com/office/drawing/2014/main" id="{1D49C71F-96E6-43FB-968C-2F5443AD12B1}"/>
              </a:ext>
            </a:extLst>
          </p:cNvPr>
          <p:cNvSpPr>
            <a:spLocks noGrp="1"/>
          </p:cNvSpPr>
          <p:nvPr>
            <p:ph idx="1"/>
          </p:nvPr>
        </p:nvSpPr>
        <p:spPr>
          <a:xfrm>
            <a:off x="0" y="692696"/>
            <a:ext cx="9144000" cy="6165304"/>
          </a:xfrm>
        </p:spPr>
        <p:txBody>
          <a:bodyPr>
            <a:noAutofit/>
          </a:bodyPr>
          <a:lstStyle/>
          <a:p>
            <a:r>
              <a:rPr lang="en-US" sz="2800" dirty="0">
                <a:sym typeface="Wingdings" panose="05000000000000000000" pitchFamily="2" charset="2"/>
              </a:rPr>
              <a:t></a:t>
            </a:r>
            <a:r>
              <a:rPr lang="en-US" sz="2800" dirty="0"/>
              <a:t> not all chronic pain in those with MS is NP.  </a:t>
            </a:r>
          </a:p>
          <a:p>
            <a:endParaRPr lang="en-US" sz="800" dirty="0"/>
          </a:p>
          <a:p>
            <a:r>
              <a:rPr lang="en-US" sz="2800" dirty="0"/>
              <a:t>NP is “</a:t>
            </a:r>
            <a:r>
              <a:rPr lang="en-US" sz="2800" b="1" dirty="0"/>
              <a:t>pain caused by a lesion or disease of the somatosensory nervous system</a:t>
            </a:r>
            <a:r>
              <a:rPr lang="en-US" sz="2800" dirty="0"/>
              <a:t>”</a:t>
            </a:r>
          </a:p>
          <a:p>
            <a:endParaRPr lang="en-US" sz="800" dirty="0"/>
          </a:p>
          <a:p>
            <a:r>
              <a:rPr lang="en-US" sz="2800" dirty="0"/>
              <a:t>NP is either from the </a:t>
            </a:r>
          </a:p>
          <a:p>
            <a:pPr lvl="1"/>
            <a:r>
              <a:rPr lang="en-US" b="1" dirty="0"/>
              <a:t>Central</a:t>
            </a:r>
            <a:r>
              <a:rPr lang="en-US" dirty="0"/>
              <a:t> nervous system (</a:t>
            </a:r>
            <a:r>
              <a:rPr lang="en-US" dirty="0" err="1"/>
              <a:t>eg</a:t>
            </a:r>
            <a:r>
              <a:rPr lang="en-US" dirty="0"/>
              <a:t>, </a:t>
            </a:r>
            <a:r>
              <a:rPr lang="en-US" b="1" dirty="0"/>
              <a:t>MS-related central NP</a:t>
            </a:r>
            <a:r>
              <a:rPr lang="en-US" dirty="0"/>
              <a:t>)</a:t>
            </a:r>
          </a:p>
          <a:p>
            <a:pPr lvl="1"/>
            <a:r>
              <a:rPr lang="en-US" b="1" dirty="0"/>
              <a:t>Peripheral</a:t>
            </a:r>
            <a:r>
              <a:rPr lang="en-US" dirty="0"/>
              <a:t> nervous system (</a:t>
            </a:r>
            <a:r>
              <a:rPr lang="en-US" dirty="0" err="1"/>
              <a:t>eg</a:t>
            </a:r>
            <a:r>
              <a:rPr lang="en-US" dirty="0"/>
              <a:t>, diabetic painful peripheral neuropathy)</a:t>
            </a:r>
          </a:p>
          <a:p>
            <a:pPr lvl="1"/>
            <a:endParaRPr lang="en-US" sz="800" dirty="0"/>
          </a:p>
          <a:p>
            <a:r>
              <a:rPr lang="en-US" sz="2800" dirty="0"/>
              <a:t>We will focus on the specific central NP of MS – although these comments also </a:t>
            </a:r>
            <a:r>
              <a:rPr lang="en-US" sz="2800" b="1" dirty="0"/>
              <a:t>generally</a:t>
            </a:r>
            <a:r>
              <a:rPr lang="en-US" sz="2800" dirty="0"/>
              <a:t> apply to some other types of pain experienced by those with MS, </a:t>
            </a:r>
            <a:r>
              <a:rPr lang="en-US" sz="2800" dirty="0" err="1"/>
              <a:t>eg</a:t>
            </a:r>
            <a:r>
              <a:rPr lang="en-US" sz="2800" dirty="0"/>
              <a:t> back pain (but not to migraine, painful muscle spasms, or TN – they each have specific biomedical treatments)</a:t>
            </a:r>
          </a:p>
        </p:txBody>
      </p:sp>
    </p:spTree>
    <p:extLst>
      <p:ext uri="{BB962C8B-B14F-4D97-AF65-F5344CB8AC3E}">
        <p14:creationId xmlns:p14="http://schemas.microsoft.com/office/powerpoint/2010/main" val="1586228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fontScale="90000"/>
          </a:bodyPr>
          <a:lstStyle/>
          <a:p>
            <a:r>
              <a:rPr lang="en-NZ" sz="2800" b="1" dirty="0">
                <a:solidFill>
                  <a:schemeClr val="accent2">
                    <a:lumMod val="75000"/>
                  </a:schemeClr>
                </a:solidFill>
              </a:rPr>
              <a:t>Management of MS-Related Central Neuropathic Pain (NP):</a:t>
            </a:r>
            <a:br>
              <a:rPr lang="en-NZ" sz="2800" b="1" dirty="0">
                <a:solidFill>
                  <a:schemeClr val="accent2">
                    <a:lumMod val="75000"/>
                  </a:schemeClr>
                </a:solidFill>
              </a:rPr>
            </a:br>
            <a:r>
              <a:rPr lang="en-NZ" sz="1800" dirty="0"/>
              <a:t>Watson &amp; Sandroni: “Central Neuropathic Pain Syndromes”, </a:t>
            </a:r>
            <a:r>
              <a:rPr lang="en-NZ" sz="1800" i="1" dirty="0"/>
              <a:t>Mayo </a:t>
            </a:r>
            <a:r>
              <a:rPr lang="en-NZ" sz="1800" i="1" dirty="0" err="1"/>
              <a:t>Clin</a:t>
            </a:r>
            <a:r>
              <a:rPr lang="en-NZ" sz="1800" i="1" dirty="0"/>
              <a:t> Proc</a:t>
            </a:r>
            <a:r>
              <a:rPr lang="en-NZ" sz="1800" dirty="0"/>
              <a:t>, March 2016, pp 372-85</a:t>
            </a:r>
            <a:endParaRPr lang="en-NZ" sz="1800" dirty="0">
              <a:solidFill>
                <a:schemeClr val="accent2">
                  <a:lumMod val="75000"/>
                </a:schemeClr>
              </a:solidFill>
            </a:endParaRPr>
          </a:p>
        </p:txBody>
      </p:sp>
      <p:sp>
        <p:nvSpPr>
          <p:cNvPr id="3" name="Content Placeholder 2"/>
          <p:cNvSpPr>
            <a:spLocks noGrp="1"/>
          </p:cNvSpPr>
          <p:nvPr>
            <p:ph idx="1"/>
          </p:nvPr>
        </p:nvSpPr>
        <p:spPr>
          <a:xfrm>
            <a:off x="0" y="908720"/>
            <a:ext cx="9144000" cy="5949280"/>
          </a:xfrm>
        </p:spPr>
        <p:txBody>
          <a:bodyPr>
            <a:normAutofit fontScale="70000" lnSpcReduction="20000"/>
          </a:bodyPr>
          <a:lstStyle/>
          <a:p>
            <a:r>
              <a:rPr lang="en-NZ" dirty="0"/>
              <a:t>This review considered the 3 commonest types of central NP – post-stroke pain, spinal cord injury pain, </a:t>
            </a:r>
            <a:r>
              <a:rPr lang="en-NZ" b="1" dirty="0"/>
              <a:t>MS-related central NP</a:t>
            </a:r>
            <a:r>
              <a:rPr lang="en-NZ" dirty="0"/>
              <a:t>:</a:t>
            </a:r>
          </a:p>
          <a:p>
            <a:endParaRPr lang="en-NZ" sz="1400" dirty="0"/>
          </a:p>
          <a:p>
            <a:r>
              <a:rPr lang="en-NZ" dirty="0"/>
              <a:t>“</a:t>
            </a:r>
            <a:r>
              <a:rPr lang="en-NZ" i="1" dirty="0"/>
              <a:t>the treatment of central neuropathic pain is very challenging.  As a rule, pain resolution is unlikely … </a:t>
            </a:r>
          </a:p>
          <a:p>
            <a:r>
              <a:rPr lang="en-NZ" i="1" dirty="0"/>
              <a:t>“limited number of high-quality, randomised controlled trials</a:t>
            </a:r>
            <a:r>
              <a:rPr lang="en-NZ" dirty="0"/>
              <a:t>” </a:t>
            </a:r>
            <a:r>
              <a:rPr lang="en-NZ" dirty="0">
                <a:sym typeface="Wingdings" panose="05000000000000000000" pitchFamily="2" charset="2"/>
              </a:rPr>
              <a:t></a:t>
            </a:r>
          </a:p>
          <a:p>
            <a:r>
              <a:rPr lang="en-NZ" dirty="0"/>
              <a:t>“</a:t>
            </a:r>
            <a:r>
              <a:rPr lang="en-NZ" i="1" dirty="0"/>
              <a:t>extrapolate data from the rare controlled trial of one central pain state to guide treatment of another central pain disorder.  This extrapolation still leaves major gaps in the treatment algorithms for central neuropathic pain, and the approach to a central pain state is often taken from one of the many published neuropathic pain treatment algorithms, even though these algorithms were established primarily from data on the treatment of peripheral neuropathic pain disorders (most commonly painful diabetic neuropathy and post-herpetic neuralgia)</a:t>
            </a:r>
            <a:r>
              <a:rPr lang="en-NZ" dirty="0"/>
              <a:t>”.  </a:t>
            </a:r>
          </a:p>
          <a:p>
            <a:r>
              <a:rPr lang="en-NZ" dirty="0"/>
              <a:t>“</a:t>
            </a:r>
            <a:r>
              <a:rPr lang="en-NZ" i="1" dirty="0"/>
              <a:t>all pharmacological treatments have potential adverse effects</a:t>
            </a:r>
            <a:r>
              <a:rPr lang="en-NZ" dirty="0"/>
              <a:t>”, further compounding the “</a:t>
            </a:r>
            <a:r>
              <a:rPr lang="en-NZ" i="1" dirty="0"/>
              <a:t>associated physical, cognitive, and/or language complications from the original CNS insult</a:t>
            </a:r>
            <a:r>
              <a:rPr lang="en-NZ" dirty="0"/>
              <a:t>” </a:t>
            </a:r>
            <a:r>
              <a:rPr lang="en-NZ" dirty="0">
                <a:sym typeface="Wingdings" panose="05000000000000000000" pitchFamily="2" charset="2"/>
              </a:rPr>
              <a:t></a:t>
            </a:r>
          </a:p>
          <a:p>
            <a:r>
              <a:rPr lang="en-NZ" dirty="0"/>
              <a:t>“</a:t>
            </a:r>
            <a:r>
              <a:rPr lang="en-NZ" i="1" dirty="0"/>
              <a:t>drug interactions and polypharmacy can further complicate central neuropathic pain drug choices</a:t>
            </a:r>
            <a:r>
              <a:rPr lang="en-NZ" dirty="0"/>
              <a:t>”.</a:t>
            </a:r>
          </a:p>
        </p:txBody>
      </p:sp>
    </p:spTree>
    <p:extLst>
      <p:ext uri="{BB962C8B-B14F-4D97-AF65-F5344CB8AC3E}">
        <p14:creationId xmlns:p14="http://schemas.microsoft.com/office/powerpoint/2010/main" val="306057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NZ" sz="2800" b="1" dirty="0">
                <a:solidFill>
                  <a:schemeClr val="accent2">
                    <a:lumMod val="75000"/>
                  </a:schemeClr>
                </a:solidFill>
              </a:rPr>
              <a:t>Management of MS-Related Central Neuropathic Pain (NP):</a:t>
            </a:r>
            <a:endParaRPr lang="en-NZ" sz="2800" dirty="0">
              <a:solidFill>
                <a:schemeClr val="accent2">
                  <a:lumMod val="75000"/>
                </a:schemeClr>
              </a:solidFill>
            </a:endParaRPr>
          </a:p>
        </p:txBody>
      </p:sp>
      <p:sp>
        <p:nvSpPr>
          <p:cNvPr id="3" name="Content Placeholder 2"/>
          <p:cNvSpPr>
            <a:spLocks noGrp="1"/>
          </p:cNvSpPr>
          <p:nvPr>
            <p:ph idx="1"/>
          </p:nvPr>
        </p:nvSpPr>
        <p:spPr>
          <a:xfrm>
            <a:off x="0" y="764704"/>
            <a:ext cx="9144000" cy="6093296"/>
          </a:xfrm>
        </p:spPr>
        <p:txBody>
          <a:bodyPr>
            <a:normAutofit fontScale="92500" lnSpcReduction="20000"/>
          </a:bodyPr>
          <a:lstStyle/>
          <a:p>
            <a:pPr lvl="0"/>
            <a:r>
              <a:rPr lang="en-NZ" sz="2400" b="1" u="sng" dirty="0"/>
              <a:t>Duloxetine</a:t>
            </a:r>
            <a:r>
              <a:rPr lang="en-NZ" sz="2400" dirty="0"/>
              <a:t> (60mg daily) </a:t>
            </a:r>
            <a:r>
              <a:rPr lang="en-NZ" sz="2400" b="1" dirty="0"/>
              <a:t>effective for MS-related central neuropathic pain</a:t>
            </a:r>
            <a:r>
              <a:rPr lang="en-NZ" sz="2400" dirty="0"/>
              <a:t>, but is not funded in NZ.  (</a:t>
            </a:r>
            <a:r>
              <a:rPr lang="en-NZ" sz="2400" i="1" u="sng" dirty="0"/>
              <a:t>Venlafaxine</a:t>
            </a:r>
            <a:r>
              <a:rPr lang="en-NZ" sz="2400" i="1" dirty="0"/>
              <a:t> is in the same class of medications, is funded in NZ, but lacks RCT evidence of efficacy in MS or other central NPs.  But has evidence in peripheral NP</a:t>
            </a:r>
            <a:r>
              <a:rPr lang="en-NZ" sz="2400" dirty="0"/>
              <a:t>.)</a:t>
            </a:r>
            <a:endParaRPr lang="en-NZ" sz="2400" u="sng" dirty="0"/>
          </a:p>
          <a:p>
            <a:pPr lvl="0"/>
            <a:r>
              <a:rPr lang="en-NZ" sz="2400" u="sng" dirty="0" err="1"/>
              <a:t>Gabapentinoids</a:t>
            </a:r>
            <a:r>
              <a:rPr lang="en-NZ" sz="2400" dirty="0"/>
              <a:t>: </a:t>
            </a:r>
            <a:r>
              <a:rPr lang="en-NZ" sz="2400" u="sng" dirty="0" err="1"/>
              <a:t>pregabalin</a:t>
            </a:r>
            <a:r>
              <a:rPr lang="en-NZ" sz="2400" dirty="0"/>
              <a:t> was no better than placebo in central post-stroke pain.  But 2 RCTs of </a:t>
            </a:r>
            <a:r>
              <a:rPr lang="en-NZ" sz="2400" dirty="0" err="1"/>
              <a:t>pregabalin</a:t>
            </a:r>
            <a:r>
              <a:rPr lang="en-NZ" sz="2400" dirty="0"/>
              <a:t> in spinal cord injury central pain were effective (mean dose 410-460mg daily).  One trial of </a:t>
            </a:r>
            <a:r>
              <a:rPr lang="en-NZ" sz="2400" u="sng" dirty="0"/>
              <a:t>gabapentin</a:t>
            </a:r>
            <a:r>
              <a:rPr lang="en-NZ" sz="2400" dirty="0"/>
              <a:t> was effective (at least 1,800mg per day), but another (up to 3,600mg) was not.  </a:t>
            </a:r>
          </a:p>
          <a:p>
            <a:pPr lvl="0"/>
            <a:r>
              <a:rPr lang="en-NZ" sz="2400" u="sng" dirty="0"/>
              <a:t>Lamotrigine</a:t>
            </a:r>
            <a:r>
              <a:rPr lang="en-NZ" sz="2400" dirty="0"/>
              <a:t> was effective in chronic post-stroke pain and spinal cord injury-related central pain.  Lamotrigine starts at 25mg daily for 2 weeks, and mean dose for effective RCTs was 200-400mg daily. </a:t>
            </a:r>
          </a:p>
          <a:p>
            <a:pPr lvl="0"/>
            <a:r>
              <a:rPr lang="en-NZ" sz="2400" u="sng" dirty="0"/>
              <a:t>Amitriptyline</a:t>
            </a:r>
            <a:r>
              <a:rPr lang="en-NZ" sz="2400" dirty="0"/>
              <a:t> (at least 75mg per day) was effective for central post-stroke pain.  But trials of amitriptyline for spinal cord injury pain were mixed: no response at 50mg daily, but significant benefit (in patients with comorbid depression) up to 150mg per day. </a:t>
            </a:r>
          </a:p>
          <a:p>
            <a:pPr lvl="0"/>
            <a:r>
              <a:rPr lang="en-NZ" sz="2400" u="sng" dirty="0"/>
              <a:t>Carbamazepine</a:t>
            </a:r>
            <a:r>
              <a:rPr lang="en-NZ" sz="2400" dirty="0"/>
              <a:t> data for central pain is mixed.  The starting dose is 200mg once daily, effective dose range in RCTs is 500-760mg daily, and maximum dose 1,200mg daily. </a:t>
            </a:r>
          </a:p>
          <a:p>
            <a:pPr marL="0" indent="0">
              <a:buNone/>
            </a:pPr>
            <a:endParaRPr lang="en-NZ" sz="2300" dirty="0"/>
          </a:p>
          <a:p>
            <a:pPr marL="0" indent="0">
              <a:buNone/>
            </a:pPr>
            <a:r>
              <a:rPr lang="en-NZ" sz="1700" dirty="0"/>
              <a:t>Watson &amp; Sandroni: “Central Neuropathic Pain Syndromes”, </a:t>
            </a:r>
            <a:r>
              <a:rPr lang="en-NZ" sz="1700" i="1" dirty="0"/>
              <a:t>Mayo </a:t>
            </a:r>
            <a:r>
              <a:rPr lang="en-NZ" sz="1700" i="1" dirty="0" err="1"/>
              <a:t>Clin</a:t>
            </a:r>
            <a:r>
              <a:rPr lang="en-NZ" sz="1700" i="1" dirty="0"/>
              <a:t> Proc</a:t>
            </a:r>
            <a:r>
              <a:rPr lang="en-NZ" sz="1700" dirty="0"/>
              <a:t>, March 2016, pp 372-85</a:t>
            </a:r>
          </a:p>
        </p:txBody>
      </p:sp>
    </p:spTree>
    <p:extLst>
      <p:ext uri="{BB962C8B-B14F-4D97-AF65-F5344CB8AC3E}">
        <p14:creationId xmlns:p14="http://schemas.microsoft.com/office/powerpoint/2010/main" val="374288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NZ" sz="2800" b="1" dirty="0">
                <a:solidFill>
                  <a:schemeClr val="accent2">
                    <a:lumMod val="75000"/>
                  </a:schemeClr>
                </a:solidFill>
              </a:rPr>
              <a:t>Management of MS-Related Central Neuropathic Pain (NP):</a:t>
            </a:r>
            <a:endParaRPr lang="en-NZ" sz="2800" dirty="0">
              <a:solidFill>
                <a:schemeClr val="accent2">
                  <a:lumMod val="75000"/>
                </a:schemeClr>
              </a:solidFill>
            </a:endParaRPr>
          </a:p>
        </p:txBody>
      </p:sp>
      <p:sp>
        <p:nvSpPr>
          <p:cNvPr id="3" name="Content Placeholder 2"/>
          <p:cNvSpPr>
            <a:spLocks noGrp="1"/>
          </p:cNvSpPr>
          <p:nvPr>
            <p:ph idx="1"/>
          </p:nvPr>
        </p:nvSpPr>
        <p:spPr>
          <a:xfrm>
            <a:off x="0" y="764704"/>
            <a:ext cx="9144000" cy="6093296"/>
          </a:xfrm>
        </p:spPr>
        <p:txBody>
          <a:bodyPr>
            <a:normAutofit/>
          </a:bodyPr>
          <a:lstStyle/>
          <a:p>
            <a:pPr marL="0" lvl="0" indent="0" algn="ctr">
              <a:buNone/>
            </a:pPr>
            <a:r>
              <a:rPr lang="en-NZ" sz="2400" dirty="0"/>
              <a:t> </a:t>
            </a:r>
            <a:r>
              <a:rPr lang="en-AU" sz="3600" b="1" dirty="0">
                <a:solidFill>
                  <a:srgbClr val="FF0000"/>
                </a:solidFill>
              </a:rPr>
              <a:t>Note:</a:t>
            </a:r>
            <a:r>
              <a:rPr lang="en-AU" sz="2400" dirty="0">
                <a:solidFill>
                  <a:srgbClr val="FF0000"/>
                </a:solidFill>
              </a:rPr>
              <a:t> </a:t>
            </a:r>
            <a:endParaRPr lang="en-AU" sz="2400" dirty="0"/>
          </a:p>
          <a:p>
            <a:pPr marL="0" lvl="0" indent="0">
              <a:buNone/>
            </a:pPr>
            <a:r>
              <a:rPr lang="en-AU" sz="2800" dirty="0"/>
              <a:t>This review makes no mention of the effectiveness of other medications in central neuropathic pain such as MS-related pain, including</a:t>
            </a:r>
          </a:p>
          <a:p>
            <a:pPr marL="457200" lvl="0" indent="-457200">
              <a:buFont typeface="+mj-lt"/>
              <a:buAutoNum type="arabicPeriod"/>
            </a:pPr>
            <a:endParaRPr lang="en-AU" sz="1100" dirty="0"/>
          </a:p>
          <a:p>
            <a:pPr lvl="1"/>
            <a:r>
              <a:rPr lang="en-AU" dirty="0"/>
              <a:t>non-steroidal anti-inflammatories (NSAIDs), </a:t>
            </a:r>
          </a:p>
          <a:p>
            <a:pPr lvl="1"/>
            <a:r>
              <a:rPr lang="en-AU" dirty="0"/>
              <a:t>paracetamol, </a:t>
            </a:r>
          </a:p>
          <a:p>
            <a:pPr lvl="1"/>
            <a:r>
              <a:rPr lang="en-AU" dirty="0"/>
              <a:t>opioids, </a:t>
            </a:r>
          </a:p>
          <a:p>
            <a:pPr lvl="1"/>
            <a:r>
              <a:rPr lang="en-AU" dirty="0"/>
              <a:t>bisphosphonates (</a:t>
            </a:r>
            <a:r>
              <a:rPr lang="en-AU" dirty="0" err="1"/>
              <a:t>eg</a:t>
            </a:r>
            <a:r>
              <a:rPr lang="en-AU" dirty="0"/>
              <a:t> </a:t>
            </a:r>
            <a:r>
              <a:rPr lang="en-AU" dirty="0" err="1"/>
              <a:t>pamidronate</a:t>
            </a:r>
            <a:r>
              <a:rPr lang="en-AU" dirty="0"/>
              <a:t>): </a:t>
            </a:r>
          </a:p>
          <a:p>
            <a:pPr marL="457200" lvl="1" indent="0">
              <a:buNone/>
            </a:pPr>
            <a:endParaRPr lang="en-AU" sz="1100" dirty="0"/>
          </a:p>
          <a:p>
            <a:pPr marL="57150" indent="0">
              <a:buNone/>
            </a:pPr>
            <a:r>
              <a:rPr lang="en-AU" sz="2800" dirty="0"/>
              <a:t>So they should not be used, as all lack </a:t>
            </a:r>
            <a:r>
              <a:rPr lang="en-AU" sz="2800" b="1" u="sng" dirty="0"/>
              <a:t>any</a:t>
            </a:r>
            <a:r>
              <a:rPr lang="en-AU" sz="2800" dirty="0"/>
              <a:t> evidence of efficacy, but have potentially significant side-effects.</a:t>
            </a:r>
            <a:endParaRPr lang="en-NZ" sz="2800" dirty="0"/>
          </a:p>
          <a:p>
            <a:pPr marL="0" indent="0">
              <a:buNone/>
            </a:pPr>
            <a:endParaRPr lang="en-NZ" sz="1000" dirty="0"/>
          </a:p>
          <a:p>
            <a:pPr marL="0" indent="0">
              <a:buNone/>
            </a:pPr>
            <a:r>
              <a:rPr lang="en-NZ" sz="1700" dirty="0"/>
              <a:t>Watson &amp; Sandroni: “Central Neuropathic Pain Syndromes”, </a:t>
            </a:r>
            <a:r>
              <a:rPr lang="en-NZ" sz="1700" i="1" dirty="0"/>
              <a:t>Mayo </a:t>
            </a:r>
            <a:r>
              <a:rPr lang="en-NZ" sz="1700" i="1" dirty="0" err="1"/>
              <a:t>Clin</a:t>
            </a:r>
            <a:r>
              <a:rPr lang="en-NZ" sz="1700" i="1" dirty="0"/>
              <a:t> Proc</a:t>
            </a:r>
            <a:r>
              <a:rPr lang="en-NZ" sz="1700" dirty="0"/>
              <a:t>, March 2016, pp 372-85</a:t>
            </a:r>
          </a:p>
        </p:txBody>
      </p:sp>
    </p:spTree>
    <p:extLst>
      <p:ext uri="{BB962C8B-B14F-4D97-AF65-F5344CB8AC3E}">
        <p14:creationId xmlns:p14="http://schemas.microsoft.com/office/powerpoint/2010/main" val="102838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NZ" sz="2800" b="1" dirty="0">
                <a:solidFill>
                  <a:schemeClr val="accent2">
                    <a:lumMod val="75000"/>
                  </a:schemeClr>
                </a:solidFill>
              </a:rPr>
              <a:t>Management of MS-Related Central Neuropathic Pain (NP):</a:t>
            </a:r>
            <a:endParaRPr lang="en-NZ" sz="2800" dirty="0">
              <a:solidFill>
                <a:schemeClr val="accent2">
                  <a:lumMod val="75000"/>
                </a:schemeClr>
              </a:solidFill>
            </a:endParaRPr>
          </a:p>
        </p:txBody>
      </p:sp>
      <p:sp>
        <p:nvSpPr>
          <p:cNvPr id="3" name="Content Placeholder 2"/>
          <p:cNvSpPr>
            <a:spLocks noGrp="1"/>
          </p:cNvSpPr>
          <p:nvPr>
            <p:ph idx="1"/>
          </p:nvPr>
        </p:nvSpPr>
        <p:spPr>
          <a:xfrm>
            <a:off x="0" y="764704"/>
            <a:ext cx="9144000" cy="6093296"/>
          </a:xfrm>
        </p:spPr>
        <p:txBody>
          <a:bodyPr>
            <a:normAutofit/>
          </a:bodyPr>
          <a:lstStyle/>
          <a:p>
            <a:pPr marL="0" lvl="0" indent="0" algn="ctr">
              <a:buNone/>
            </a:pPr>
            <a:r>
              <a:rPr lang="en-NZ" sz="2400" dirty="0"/>
              <a:t> </a:t>
            </a:r>
            <a:r>
              <a:rPr lang="en-AU" sz="3600" b="1" dirty="0">
                <a:solidFill>
                  <a:srgbClr val="FF0000"/>
                </a:solidFill>
              </a:rPr>
              <a:t>Note:</a:t>
            </a:r>
            <a:r>
              <a:rPr lang="en-AU" sz="2400" dirty="0">
                <a:solidFill>
                  <a:srgbClr val="FF0000"/>
                </a:solidFill>
              </a:rPr>
              <a:t> </a:t>
            </a:r>
            <a:endParaRPr lang="en-AU" sz="2400" dirty="0"/>
          </a:p>
          <a:p>
            <a:pPr marL="0" lvl="0" indent="0">
              <a:buNone/>
            </a:pPr>
            <a:endParaRPr lang="en-AU" sz="2400" dirty="0"/>
          </a:p>
          <a:p>
            <a:pPr marL="0" lvl="0" indent="0">
              <a:buNone/>
            </a:pPr>
            <a:r>
              <a:rPr lang="en-AU" sz="2800" dirty="0"/>
              <a:t>A  20 page review of MS in </a:t>
            </a:r>
            <a:r>
              <a:rPr lang="en-AU" sz="2800" i="1" dirty="0"/>
              <a:t>The Lancet </a:t>
            </a:r>
            <a:r>
              <a:rPr lang="en-AU" sz="2800" dirty="0"/>
              <a:t>(</a:t>
            </a:r>
            <a:r>
              <a:rPr lang="nl-NL" sz="2800" dirty="0"/>
              <a:t>13.1.24, pp 183-202</a:t>
            </a:r>
            <a:r>
              <a:rPr lang="en-AU" sz="2800" dirty="0"/>
              <a:t>):</a:t>
            </a:r>
          </a:p>
          <a:p>
            <a:pPr marL="0" lvl="0" indent="0">
              <a:buNone/>
            </a:pPr>
            <a:endParaRPr lang="en-AU" sz="1000" dirty="0"/>
          </a:p>
          <a:p>
            <a:r>
              <a:rPr lang="en-AU" sz="2800" dirty="0"/>
              <a:t>Mentions “pain” only twice</a:t>
            </a:r>
          </a:p>
          <a:p>
            <a:endParaRPr lang="en-AU" sz="1000" dirty="0"/>
          </a:p>
          <a:p>
            <a:r>
              <a:rPr lang="en-AU" sz="2800" dirty="0"/>
              <a:t>Does not mention pain treatment / management.</a:t>
            </a:r>
          </a:p>
        </p:txBody>
      </p:sp>
    </p:spTree>
    <p:extLst>
      <p:ext uri="{BB962C8B-B14F-4D97-AF65-F5344CB8AC3E}">
        <p14:creationId xmlns:p14="http://schemas.microsoft.com/office/powerpoint/2010/main" val="2391765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436D1DC0D4B04E97EA39FEE080151E" ma:contentTypeVersion="18" ma:contentTypeDescription="Create a new document." ma:contentTypeScope="" ma:versionID="6b14c737f9d19e2486760bcafccfc726">
  <xsd:schema xmlns:xsd="http://www.w3.org/2001/XMLSchema" xmlns:xs="http://www.w3.org/2001/XMLSchema" xmlns:p="http://schemas.microsoft.com/office/2006/metadata/properties" xmlns:ns2="b6aa28a2-e00f-4434-aa03-3432898c4c13" xmlns:ns3="7f2e36be-ae1d-4ab8-8b54-a4793bdd4bf5" targetNamespace="http://schemas.microsoft.com/office/2006/metadata/properties" ma:root="true" ma:fieldsID="81f7d038ca49a0238efab76544a0d9e0" ns2:_="" ns3:_="">
    <xsd:import namespace="b6aa28a2-e00f-4434-aa03-3432898c4c13"/>
    <xsd:import namespace="7f2e36be-ae1d-4ab8-8b54-a4793bdd4b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aa28a2-e00f-4434-aa03-3432898c4c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3d80482-be4a-42e9-8d94-9bc01275d0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2e36be-ae1d-4ab8-8b54-a4793bdd4bf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eb9980-0a3b-45bb-a316-2275d497f2b3}" ma:internalName="TaxCatchAll" ma:showField="CatchAllData" ma:web="7f2e36be-ae1d-4ab8-8b54-a4793bdd4b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6aa28a2-e00f-4434-aa03-3432898c4c13">
      <Terms xmlns="http://schemas.microsoft.com/office/infopath/2007/PartnerControls"/>
    </lcf76f155ced4ddcb4097134ff3c332f>
    <TaxCatchAll xmlns="7f2e36be-ae1d-4ab8-8b54-a4793bdd4bf5" xsi:nil="true"/>
  </documentManagement>
</p:properties>
</file>

<file path=customXml/itemProps1.xml><?xml version="1.0" encoding="utf-8"?>
<ds:datastoreItem xmlns:ds="http://schemas.openxmlformats.org/officeDocument/2006/customXml" ds:itemID="{7D33DA72-DBB3-41B0-8223-388FB4A3287F}"/>
</file>

<file path=customXml/itemProps2.xml><?xml version="1.0" encoding="utf-8"?>
<ds:datastoreItem xmlns:ds="http://schemas.openxmlformats.org/officeDocument/2006/customXml" ds:itemID="{EDE62CA5-BD52-443A-B6EA-3609BA93B0F4}"/>
</file>

<file path=customXml/itemProps3.xml><?xml version="1.0" encoding="utf-8"?>
<ds:datastoreItem xmlns:ds="http://schemas.openxmlformats.org/officeDocument/2006/customXml" ds:itemID="{6D51A0D8-3534-4F40-B56D-0E8210E596E6}"/>
</file>

<file path=docProps/app.xml><?xml version="1.0" encoding="utf-8"?>
<Properties xmlns="http://schemas.openxmlformats.org/officeDocument/2006/extended-properties" xmlns:vt="http://schemas.openxmlformats.org/officeDocument/2006/docPropsVTypes">
  <TotalTime>10102</TotalTime>
  <Words>3537</Words>
  <Application>Microsoft Office PowerPoint</Application>
  <PresentationFormat>On-screen Show (4:3)</PresentationFormat>
  <Paragraphs>250</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Multiple Sclerosis and Pain   MS Society  9.4.24</vt:lpstr>
      <vt:lpstr>Multiple Sclerosis</vt:lpstr>
      <vt:lpstr>Multiple Sclerosis - clinical</vt:lpstr>
      <vt:lpstr>Multiple Sclerosis – Pain</vt:lpstr>
      <vt:lpstr>Multiple Sclerosis – Neuropathic Pain (NP)</vt:lpstr>
      <vt:lpstr>Management of MS-Related Central Neuropathic Pain (NP): Watson &amp; Sandroni: “Central Neuropathic Pain Syndromes”, Mayo Clin Proc, March 2016, pp 372-85</vt:lpstr>
      <vt:lpstr>Management of MS-Related Central Neuropathic Pain (NP):</vt:lpstr>
      <vt:lpstr>Management of MS-Related Central Neuropathic Pain (NP):</vt:lpstr>
      <vt:lpstr>Management of MS-Related Central Neuropathic Pain (NP):</vt:lpstr>
      <vt:lpstr>PowerPoint Presentation</vt:lpstr>
      <vt:lpstr>PowerPoint Presentation</vt:lpstr>
      <vt:lpstr>Cochrane Review, 2018: “Cannabis-Based Medicines for Chronic Neuropathic Pain in Adults”</vt:lpstr>
      <vt:lpstr>“Cannabis &amp; Cannabinoids for the Treatment of People with Chronic Non-Cancer Pain Conditions: a Systematic Review &amp; Meta-Analysis of Controlled &amp; Observational Studies”; Stockings E et al: Pain October 2018</vt:lpstr>
      <vt:lpstr>“Cannabis &amp; Cannabinoids for the Treatment of People with Chronic Non-Cancer Pain Conditions: a Systematic Review &amp; Meta-Analysis of Controlled &amp; Observational Studies”; Stockings E et al: Pain October 2018</vt:lpstr>
      <vt:lpstr>“Cannabis &amp; Cannabinoids for the Treatment of People with Chronic Non-Cancer Pain Conditions: a Systematic Review &amp; Meta-Analysis of Controlled &amp; Observational Studies”; Stockings E et al: Pain October 2018</vt:lpstr>
      <vt:lpstr>“Cannabis &amp; Cannabinoids for the Treatment of People with Chronic Non-Cancer Pain Conditions: a Systematic Review &amp; Meta-Analysis of Controlled &amp; Observational Studies”; Stockings E et al: Pain October 2018</vt:lpstr>
      <vt:lpstr>October 2018 UK Statements  (October 2018 Pain review, and 2018 Cochrane review on cannabinoids in neuropathic pain)</vt:lpstr>
      <vt:lpstr>Nielsen S et al: “The use of cannabis and cannabinoids in treating symptoms of multiple sclerosis: a systematic review of reviews”; Current Neurology &amp; Neuroscience Reports; February 2018, 18:8 </vt:lpstr>
      <vt:lpstr>Rice J, Cameron M: “Cannabinoids for Treatment of MS Symptoms: State of the Evidence”; Current Neurology &amp; Neuroscience Reports; August 2018, 18:50 </vt:lpstr>
      <vt:lpstr>Torres-Moreno MC et al: “Assessment of Efficacy &amp; Tolerability of Medicinal Cannabinoids in Patients With Multiple Sclerosis.  A Systematic Review &amp; Meta-analysis”; JAMA Network Open. 12.10.2018;1(6):e183485. </vt:lpstr>
      <vt:lpstr>FPMANZCA Statement on “Medicinal Cannabis”, in Chronic Non-Cancer Pain, 2019</vt:lpstr>
      <vt:lpstr>FPMANZCA Statement on “Medicinal Cannabis”, in Chronic Non-Cancer Pain, 2019</vt:lpstr>
      <vt:lpstr>Cannabinoids – Press Release (FPMANZCA, 17 April 2021)</vt:lpstr>
      <vt:lpstr>Cannabinoids – IASP Position Statement (Pain Suppl, July 2021, pp S1 – S2)</vt:lpstr>
      <vt:lpstr>2023 Update on CBD for Pain</vt:lpstr>
      <vt:lpstr>2023 Update on CBD for Pain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Nicola Bitossi</cp:lastModifiedBy>
  <cp:revision>265</cp:revision>
  <dcterms:created xsi:type="dcterms:W3CDTF">2018-03-13T06:39:32Z</dcterms:created>
  <dcterms:modified xsi:type="dcterms:W3CDTF">2024-04-09T03:57:00Z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0x01010032436D1DC0D4B04E97EA39FEE080151E</vt:lpwstr>
  </property>
</Properties>
</file>